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87" r:id="rId2"/>
    <p:sldId id="379" r:id="rId3"/>
    <p:sldId id="345" r:id="rId4"/>
    <p:sldId id="335" r:id="rId5"/>
    <p:sldId id="272" r:id="rId6"/>
    <p:sldId id="356" r:id="rId7"/>
    <p:sldId id="273" r:id="rId8"/>
    <p:sldId id="399" r:id="rId9"/>
    <p:sldId id="370" r:id="rId10"/>
  </p:sldIdLst>
  <p:sldSz cx="9144000" cy="5143500" type="screen16x9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mmy Greenberg" initials="TG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94B"/>
    <a:srgbClr val="1F1B56"/>
    <a:srgbClr val="64B510"/>
    <a:srgbClr val="FB2B4B"/>
    <a:srgbClr val="F13565"/>
    <a:srgbClr val="141C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93" autoAdjust="0"/>
    <p:restoredTop sz="83746" autoAdjust="0"/>
  </p:normalViewPr>
  <p:slideViewPr>
    <p:cSldViewPr snapToGrid="0">
      <p:cViewPr varScale="1">
        <p:scale>
          <a:sx n="119" d="100"/>
          <a:sy n="119" d="100"/>
        </p:scale>
        <p:origin x="342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975308641975308E-2"/>
          <c:y val="4.386592914129539E-2"/>
          <c:w val="0.96604938271604934"/>
          <c:h val="0.653737050601877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New Users/Visitors</c:v>
                </c:pt>
              </c:strCache>
            </c:strRef>
          </c:tx>
          <c:spPr>
            <a:solidFill>
              <a:srgbClr val="1C194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Roboto Condensed Bold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Sunday</c:v>
                </c:pt>
                <c:pt idx="1">
                  <c:v>Monday</c:v>
                </c:pt>
                <c:pt idx="2">
                  <c:v>Tuesday</c:v>
                </c:pt>
                <c:pt idx="3">
                  <c:v>Wednesday</c:v>
                </c:pt>
                <c:pt idx="4">
                  <c:v>Thursday</c:v>
                </c:pt>
                <c:pt idx="5">
                  <c:v>Friday</c:v>
                </c:pt>
                <c:pt idx="6">
                  <c:v>Saturday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2700</c:v>
                </c:pt>
                <c:pt idx="1">
                  <c:v>1900</c:v>
                </c:pt>
                <c:pt idx="2">
                  <c:v>3900</c:v>
                </c:pt>
                <c:pt idx="3">
                  <c:v>4600</c:v>
                </c:pt>
                <c:pt idx="4">
                  <c:v>5500</c:v>
                </c:pt>
                <c:pt idx="5">
                  <c:v>5100</c:v>
                </c:pt>
                <c:pt idx="6">
                  <c:v>5700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21-4C2D-AE5C-C26A5290F5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682328"/>
        <c:axId val="409682656"/>
      </c:barChart>
      <c:catAx>
        <c:axId val="409682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Open Sans Light"/>
                <a:ea typeface="+mn-ea"/>
                <a:cs typeface="+mn-cs"/>
              </a:defRPr>
            </a:pPr>
            <a:endParaRPr lang="en-US"/>
          </a:p>
        </c:txPr>
        <c:crossAx val="409682656"/>
        <c:crosses val="autoZero"/>
        <c:auto val="1"/>
        <c:lblAlgn val="ctr"/>
        <c:lblOffset val="100"/>
        <c:noMultiLvlLbl val="0"/>
      </c:catAx>
      <c:valAx>
        <c:axId val="40968265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682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bg1"/>
              </a:solidFill>
              <a:latin typeface="Open Sans Ligh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B058F384-ED71-6C46-9058-C2CADE830186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149877EF-4910-374F-BF33-B8622154F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226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9F0466FC-9F6E-463D-9356-98CB35BC2F7D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3787C01-9545-4A59-8E72-53A396912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9494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61949">
              <a:spcBef>
                <a:spcPct val="0"/>
              </a:spcBef>
            </a:pPr>
            <a:endParaRPr lang="en-US" altLang="en-US" dirty="0"/>
          </a:p>
          <a:p>
            <a:pPr defTabSz="461949">
              <a:spcBef>
                <a:spcPct val="0"/>
              </a:spcBef>
            </a:pPr>
            <a:endParaRPr lang="en-US" altLang="en-US" dirty="0"/>
          </a:p>
          <a:p>
            <a:pPr defTabSz="461949">
              <a:spcBef>
                <a:spcPct val="0"/>
              </a:spcBef>
            </a:pPr>
            <a:endParaRPr lang="en-US" altLang="en-US" dirty="0"/>
          </a:p>
          <a:p>
            <a:pPr defTabSz="461949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1471" indent="-28902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6109" indent="-23122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18552" indent="-23122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80995" indent="-23122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43439" indent="-231222" defTabSz="46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05883" indent="-231222" defTabSz="46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68326" indent="-231222" defTabSz="46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30769" indent="-231222" defTabSz="46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4608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31A35E-4E79-4B81-81DA-130CCB53369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4608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260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600" dirty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1471" indent="-28902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6109" indent="-23122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18552" indent="-23122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80995" indent="-23122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43439" indent="-231222" defTabSz="46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05883" indent="-231222" defTabSz="46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68326" indent="-231222" defTabSz="46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30769" indent="-231222" defTabSz="46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4608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D5BB3B-605F-42E0-B9C8-4B46BDC74C8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4608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0581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C2C87F-073A-0549-92EC-72A20004E0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8296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C2C87F-073A-0549-92EC-72A20004E0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921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800" dirty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1471" indent="-28902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6109" indent="-23122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18552" indent="-23122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80995" indent="-23122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43439" indent="-231222" defTabSz="46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05883" indent="-231222" defTabSz="46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68326" indent="-231222" defTabSz="46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30769" indent="-231222" defTabSz="46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4608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529CB1-B07C-4C90-962D-2F9EAEB8952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4608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0238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475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C2C87F-073A-0549-92EC-72A20004E0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63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defTabSz="471223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C2C87F-073A-0549-92EC-72A20004E0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32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F06A3-9B49-DD4C-8B47-60542F696C0A}" type="datetime1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C7133-9824-F347-B361-58330DFC7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32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1E19-9B56-4A45-A3DA-AD7A70B81BAF}" type="datetime1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C7133-9824-F347-B361-58330DFC7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45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21B5C-0589-004F-8DA7-A3CB66023A26}" type="datetime1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C7133-9824-F347-B361-58330DFC7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50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097C3-A033-D044-863E-B76E7D4104DF}" type="datetime1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C7133-9824-F347-B361-58330DFC7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74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AA6DD-9B7D-284B-B0E5-10559260943D}" type="datetime1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C7133-9824-F347-B361-58330DFC7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33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24DC5-B286-7844-A873-C26C68FDD914}" type="datetime1">
              <a:rPr lang="en-US" smtClean="0"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C7133-9824-F347-B361-58330DFC7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13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6D0CA-A7BD-D541-A9CF-84D5BDB98AB3}" type="datetime1">
              <a:rPr lang="en-US" smtClean="0"/>
              <a:t>12/10/2018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C7133-9824-F347-B361-58330DFC7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43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9D9CC-B535-E448-A669-B0F348B4378D}" type="datetime1">
              <a:rPr lang="en-US" smtClean="0"/>
              <a:t>12/10/2018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C7133-9824-F347-B361-58330DFC7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91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9FB4-6DDF-4647-BAAC-946242C92C80}" type="datetime1">
              <a:rPr lang="en-US" smtClean="0"/>
              <a:t>12/10/2018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C7133-9824-F347-B361-58330DFC7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74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87AD-E7FB-EB45-863D-48075C6F26D7}" type="datetime1">
              <a:rPr lang="en-US" smtClean="0"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C7133-9824-F347-B361-58330DFC7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62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39CBE-828F-F449-BD48-7B7B843BDB98}" type="datetime1">
              <a:rPr lang="en-US" smtClean="0"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C7133-9824-F347-B361-58330DFC7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71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23568-1097-D541-9702-371738417D0D}" type="datetime1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C7133-9824-F347-B361-58330DFC7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97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3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8910" cy="51578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AA70E0-D4A7-4B26-B04B-33D49BDC9202}"/>
              </a:ext>
            </a:extLst>
          </p:cNvPr>
          <p:cNvSpPr txBox="1"/>
          <p:nvPr/>
        </p:nvSpPr>
        <p:spPr>
          <a:xfrm>
            <a:off x="501001" y="1345772"/>
            <a:ext cx="7043145" cy="2225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6600" b="1" spc="-300" dirty="0">
                <a:solidFill>
                  <a:schemeClr val="bg1"/>
                </a:solidFill>
                <a:latin typeface="Verdana"/>
                <a:cs typeface="Verdana"/>
              </a:rPr>
              <a:t>RADIO DRIVES RESTAURANT SEARCH</a:t>
            </a:r>
          </a:p>
        </p:txBody>
      </p:sp>
      <p:pic>
        <p:nvPicPr>
          <p:cNvPr id="9" name="Picture 8" descr="RAB_White_SMALL_Transparent.png">
            <a:extLst>
              <a:ext uri="{FF2B5EF4-FFF2-40B4-BE49-F238E27FC236}">
                <a16:creationId xmlns:a16="http://schemas.microsoft.com/office/drawing/2014/main" id="{5B10B200-8D59-4DA2-9417-F0A75F2D10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433" y="4786926"/>
            <a:ext cx="1059389" cy="293677"/>
          </a:xfrm>
          <a:prstGeom prst="rect">
            <a:avLst/>
          </a:prstGeom>
        </p:spPr>
      </p:pic>
      <p:pic>
        <p:nvPicPr>
          <p:cNvPr id="10" name="Picture 9" descr="Layer 62.png">
            <a:extLst>
              <a:ext uri="{FF2B5EF4-FFF2-40B4-BE49-F238E27FC236}">
                <a16:creationId xmlns:a16="http://schemas.microsoft.com/office/drawing/2014/main" id="{EF2BEF0F-8881-45D1-9198-0224FD0F18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72" y="4654651"/>
            <a:ext cx="454333" cy="3749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DC53E4-09E3-4FE8-B70A-AC1F29E04E69}"/>
              </a:ext>
            </a:extLst>
          </p:cNvPr>
          <p:cNvSpPr txBox="1"/>
          <p:nvPr/>
        </p:nvSpPr>
        <p:spPr>
          <a:xfrm>
            <a:off x="801429" y="4719762"/>
            <a:ext cx="1029706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dirty="0" err="1">
                <a:solidFill>
                  <a:schemeClr val="bg1"/>
                </a:solidFill>
                <a:latin typeface="Open Sans Light"/>
                <a:cs typeface="Open Sans Light"/>
              </a:rPr>
              <a:t>AnalyticOwl</a:t>
            </a:r>
            <a:endParaRPr lang="en-US" sz="1100" dirty="0">
              <a:solidFill>
                <a:schemeClr val="bg1"/>
              </a:solidFill>
              <a:latin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377553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03"/>
            <a:ext cx="9158907" cy="5157803"/>
          </a:xfrm>
          <a:prstGeom prst="rect">
            <a:avLst/>
          </a:prstGeom>
        </p:spPr>
      </p:pic>
      <p:pic>
        <p:nvPicPr>
          <p:cNvPr id="4" name="Picture 3" descr="RAB_White_SMALL_Transpar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33" y="4729794"/>
            <a:ext cx="1059389" cy="2936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83FF05-B2A9-43B6-B4C7-84CCA6552DBF}"/>
              </a:ext>
            </a:extLst>
          </p:cNvPr>
          <p:cNvSpPr txBox="1"/>
          <p:nvPr/>
        </p:nvSpPr>
        <p:spPr>
          <a:xfrm>
            <a:off x="130729" y="2256776"/>
            <a:ext cx="32234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4000" spc="-300" dirty="0">
                <a:solidFill>
                  <a:schemeClr val="bg1"/>
                </a:solidFill>
                <a:latin typeface="Roboto Condensed Bold"/>
                <a:cs typeface="Roboto Condensed Bold"/>
              </a:rPr>
              <a:t>RADIO DRIVES RESTAURANT SEARCH</a:t>
            </a:r>
            <a:endParaRPr lang="en-US" sz="4000" spc="-300" dirty="0">
              <a:solidFill>
                <a:srgbClr val="141C53"/>
              </a:solidFill>
              <a:latin typeface="Roboto Condensed Bold"/>
              <a:cs typeface="Roboto Condensed Bold"/>
            </a:endParaRPr>
          </a:p>
        </p:txBody>
      </p:sp>
      <p:pic>
        <p:nvPicPr>
          <p:cNvPr id="11" name="Picture 10" descr="Layer 62.png">
            <a:extLst>
              <a:ext uri="{FF2B5EF4-FFF2-40B4-BE49-F238E27FC236}">
                <a16:creationId xmlns:a16="http://schemas.microsoft.com/office/drawing/2014/main" id="{E8CED5EE-1225-4EAB-B942-36BD5969A6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872" y="4739422"/>
            <a:ext cx="454333" cy="3749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5358B4F-5E2C-4012-8785-537D9A47BE90}"/>
              </a:ext>
            </a:extLst>
          </p:cNvPr>
          <p:cNvSpPr txBox="1"/>
          <p:nvPr/>
        </p:nvSpPr>
        <p:spPr>
          <a:xfrm>
            <a:off x="3354129" y="4804533"/>
            <a:ext cx="1029706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dirty="0" err="1">
                <a:solidFill>
                  <a:schemeClr val="bg1"/>
                </a:solidFill>
                <a:latin typeface="Open Sans Light"/>
                <a:cs typeface="Open Sans Light"/>
              </a:rPr>
              <a:t>AnalyticOwl</a:t>
            </a:r>
            <a:endParaRPr lang="en-US" sz="1100" dirty="0">
              <a:solidFill>
                <a:schemeClr val="bg1"/>
              </a:solidFill>
              <a:latin typeface="Open Sans Light"/>
              <a:cs typeface="Open Sans Ligh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4EA155-97CC-4AD6-8CB4-F7A1A22170AA}"/>
              </a:ext>
            </a:extLst>
          </p:cNvPr>
          <p:cNvSpPr txBox="1"/>
          <p:nvPr/>
        </p:nvSpPr>
        <p:spPr>
          <a:xfrm>
            <a:off x="3972947" y="1261665"/>
            <a:ext cx="3729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2000" b="1" spc="-150" dirty="0">
                <a:solidFill>
                  <a:srgbClr val="141C53"/>
                </a:solidFill>
                <a:latin typeface="Open Sans Bold"/>
                <a:cs typeface="Open Sans Bold"/>
              </a:rPr>
              <a:t>About Restaurant-Goers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3C61CD-41C5-4B2C-B9AD-BD974BDBF74E}"/>
              </a:ext>
            </a:extLst>
          </p:cNvPr>
          <p:cNvSpPr txBox="1"/>
          <p:nvPr/>
        </p:nvSpPr>
        <p:spPr>
          <a:xfrm>
            <a:off x="4794250" y="1776937"/>
            <a:ext cx="3781010" cy="2237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141C53"/>
                </a:solidFill>
                <a:latin typeface="Open Sans Bold"/>
              </a:rPr>
              <a:t>Preferences and buying behaviors have evolved dramatically in the past years.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141C53"/>
                </a:solidFill>
                <a:latin typeface="Open Sans Bold"/>
              </a:rPr>
              <a:t>  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141C53"/>
                </a:solidFill>
                <a:latin typeface="Open Sans Bold"/>
              </a:rPr>
              <a:t>Diners today seek:	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41C53"/>
                </a:solidFill>
                <a:latin typeface="Open Sans Bold"/>
              </a:rPr>
              <a:t>Unique food concepts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41C53"/>
                </a:solidFill>
                <a:latin typeface="Open Sans Bold"/>
              </a:rPr>
              <a:t>Authentic experiences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41C53"/>
                </a:solidFill>
                <a:latin typeface="Open Sans Bold"/>
              </a:rPr>
              <a:t>Simple and healthy choices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41C53"/>
                </a:solidFill>
                <a:latin typeface="Open Sans Bold"/>
              </a:rPr>
              <a:t>Convenience</a:t>
            </a:r>
            <a:endParaRPr lang="en-US" sz="1600" b="1" dirty="0">
              <a:solidFill>
                <a:srgbClr val="141C53"/>
              </a:solidFill>
              <a:latin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057940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C7133-9824-F347-B361-58330DFC748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 descr="RAB_Black_SMALL_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2" y="4814784"/>
            <a:ext cx="1107659" cy="30705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2880" y="-44815"/>
            <a:ext cx="9329829" cy="525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6850" y="330925"/>
            <a:ext cx="8750300" cy="113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spc="-150" dirty="0">
                <a:solidFill>
                  <a:prstClr val="white"/>
                </a:solidFill>
                <a:latin typeface="Roboto Condensed Bold"/>
                <a:cs typeface="Roboto Condensed Bold"/>
              </a:rPr>
              <a:t>RADIO REACHES RESTAURANT GOERS</a:t>
            </a:r>
            <a:endParaRPr kumimoji="0" lang="en-US" sz="4800" b="0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 Bold"/>
              <a:ea typeface="+mn-ea"/>
              <a:cs typeface="Roboto Condensed Bol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43582" y="2231394"/>
            <a:ext cx="2741072" cy="400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spc="-150" dirty="0">
                <a:solidFill>
                  <a:srgbClr val="FB2B4B"/>
                </a:solidFill>
                <a:latin typeface="Roboto Condensed Bold"/>
                <a:cs typeface="Roboto Condensed Bold"/>
              </a:rPr>
              <a:t>QUICK SERVE</a:t>
            </a:r>
            <a:endParaRPr kumimoji="0" lang="en-US" sz="2800" b="0" i="0" u="none" strike="noStrike" kern="1200" cap="none" spc="-150" normalizeH="0" baseline="0" noProof="0" dirty="0">
              <a:ln>
                <a:noFill/>
              </a:ln>
              <a:solidFill>
                <a:srgbClr val="FB2B4B"/>
              </a:solidFill>
              <a:effectLst/>
              <a:uLnTx/>
              <a:uFillTx/>
              <a:latin typeface="Roboto Condensed Bold"/>
              <a:ea typeface="+mn-ea"/>
              <a:cs typeface="Roboto Condensed Bol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05205" y="2231394"/>
            <a:ext cx="2548522" cy="400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spc="-150" dirty="0">
                <a:solidFill>
                  <a:srgbClr val="FB2B4B"/>
                </a:solidFill>
                <a:latin typeface="Roboto Condensed Bold"/>
                <a:cs typeface="Roboto Condensed Bold"/>
              </a:rPr>
              <a:t>SIT-DOWN</a:t>
            </a:r>
            <a:endParaRPr kumimoji="0" lang="en-US" sz="2800" b="0" i="0" u="none" strike="noStrike" kern="1200" cap="none" spc="-150" normalizeH="0" baseline="0" noProof="0" dirty="0">
              <a:ln>
                <a:noFill/>
              </a:ln>
              <a:solidFill>
                <a:srgbClr val="FB2B4B"/>
              </a:solidFill>
              <a:effectLst/>
              <a:uLnTx/>
              <a:uFillTx/>
              <a:latin typeface="Roboto Condensed Bold"/>
              <a:ea typeface="+mn-ea"/>
              <a:cs typeface="Roboto Condensed Bol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6829" y="2231394"/>
            <a:ext cx="2548522" cy="400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spc="-150" dirty="0">
                <a:solidFill>
                  <a:srgbClr val="FB2B4B"/>
                </a:solidFill>
                <a:latin typeface="Roboto Condensed Bold"/>
                <a:cs typeface="Roboto Condensed Bold"/>
              </a:rPr>
              <a:t>UPSCALE</a:t>
            </a:r>
            <a:endParaRPr kumimoji="0" lang="en-US" sz="2800" b="0" i="0" u="none" strike="noStrike" kern="1200" cap="none" spc="-150" normalizeH="0" baseline="0" noProof="0" dirty="0">
              <a:ln>
                <a:noFill/>
              </a:ln>
              <a:solidFill>
                <a:srgbClr val="FB2B4B"/>
              </a:solidFill>
              <a:effectLst/>
              <a:uLnTx/>
              <a:uFillTx/>
              <a:latin typeface="Roboto Condensed Bold"/>
              <a:ea typeface="+mn-ea"/>
              <a:cs typeface="Roboto Condensed Bol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36131" y="2742823"/>
            <a:ext cx="2351161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FFFFFF"/>
                </a:solidFill>
                <a:latin typeface="Open Sans Light"/>
                <a:cs typeface="Open Sans Light"/>
              </a:rPr>
              <a:t>General Market 89%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African-Americans 91%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FFFFFF"/>
                </a:solidFill>
                <a:latin typeface="Open Sans Light"/>
                <a:cs typeface="Open Sans Light"/>
              </a:rPr>
              <a:t>Hispanics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	91%</a:t>
            </a:r>
          </a:p>
        </p:txBody>
      </p:sp>
      <p:pic>
        <p:nvPicPr>
          <p:cNvPr id="18" name="Picture 17" descr="RAB_White_SMALL_Transparen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46" y="4771447"/>
            <a:ext cx="1059389" cy="29367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85424BA-3A60-42EB-824C-9F734DB79110}"/>
              </a:ext>
            </a:extLst>
          </p:cNvPr>
          <p:cNvSpPr txBox="1"/>
          <p:nvPr/>
        </p:nvSpPr>
        <p:spPr>
          <a:xfrm>
            <a:off x="3208085" y="2742823"/>
            <a:ext cx="2351161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FFFFFF"/>
                </a:solidFill>
                <a:latin typeface="Open Sans Light"/>
                <a:cs typeface="Open Sans Light"/>
              </a:rPr>
              <a:t>General Market 89%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African-Americans 92%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FFFFFF"/>
                </a:solidFill>
                <a:latin typeface="Open Sans Light"/>
                <a:cs typeface="Open Sans Light"/>
              </a:rPr>
              <a:t>Hispanics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	91%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518176-6187-4C1E-B351-B11A5BF7FBC9}"/>
              </a:ext>
            </a:extLst>
          </p:cNvPr>
          <p:cNvSpPr txBox="1"/>
          <p:nvPr/>
        </p:nvSpPr>
        <p:spPr>
          <a:xfrm>
            <a:off x="462590" y="2742823"/>
            <a:ext cx="2351161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FFFFFF"/>
                </a:solidFill>
                <a:latin typeface="Open Sans Light"/>
                <a:cs typeface="Open Sans Light"/>
              </a:rPr>
              <a:t>General Market 90%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African-Americans 92%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FFFFFF"/>
                </a:solidFill>
                <a:latin typeface="Open Sans Light"/>
                <a:cs typeface="Open Sans Light"/>
              </a:rPr>
              <a:t>Hispanics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	93%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789233-295A-472F-83AF-80ED69FF5948}"/>
              </a:ext>
            </a:extLst>
          </p:cNvPr>
          <p:cNvSpPr txBox="1"/>
          <p:nvPr/>
        </p:nvSpPr>
        <p:spPr>
          <a:xfrm>
            <a:off x="2748013" y="4894544"/>
            <a:ext cx="364797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solidFill>
                  <a:schemeClr val="bg1"/>
                </a:solidFill>
                <a:latin typeface="Open Sans Light"/>
              </a:rPr>
              <a:t>Source: Scarborough USA+ 2018 Release 1 </a:t>
            </a:r>
            <a:r>
              <a:rPr lang="en-US" sz="700" i="1" dirty="0">
                <a:solidFill>
                  <a:schemeClr val="bg1"/>
                </a:solidFill>
                <a:latin typeface="Open Sans Light"/>
              </a:rPr>
              <a:t>Total (Dec 2016 – May 2018)</a:t>
            </a:r>
            <a:r>
              <a:rPr lang="en-US" sz="700" dirty="0">
                <a:solidFill>
                  <a:schemeClr val="bg1"/>
                </a:solidFill>
                <a:latin typeface="Open Sans Ligh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43369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362" y="4714829"/>
            <a:ext cx="954215" cy="1753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940" y="395672"/>
            <a:ext cx="4432427" cy="113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64B510"/>
                </a:solidFill>
                <a:effectLst/>
                <a:uLnTx/>
                <a:uFillTx/>
                <a:latin typeface="Roboto Condensed Bold"/>
                <a:ea typeface="+mn-ea"/>
                <a:cs typeface="Roboto Condensed Bold"/>
              </a:rPr>
              <a:t>BACKGROUND</a:t>
            </a:r>
          </a:p>
          <a:p>
            <a:pPr marL="0" marR="0" lvl="0" indent="0" algn="l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141C53"/>
                </a:solidFill>
                <a:effectLst/>
                <a:uLnTx/>
                <a:uFillTx/>
                <a:latin typeface="Roboto Condensed Bold"/>
                <a:ea typeface="+mn-ea"/>
                <a:cs typeface="Roboto Condensed Bold"/>
              </a:rPr>
              <a:t>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A7A0DF-9042-48C2-BF02-96318821B644}"/>
              </a:ext>
            </a:extLst>
          </p:cNvPr>
          <p:cNvSpPr txBox="1"/>
          <p:nvPr/>
        </p:nvSpPr>
        <p:spPr>
          <a:xfrm>
            <a:off x="939211" y="2510772"/>
            <a:ext cx="36327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1F1B56"/>
                </a:solidFill>
              </a:rPr>
              <a:t>21  Thousand</a:t>
            </a:r>
          </a:p>
          <a:p>
            <a:pPr algn="ctr"/>
            <a:r>
              <a:rPr lang="en-US" sz="2400" b="1" dirty="0">
                <a:solidFill>
                  <a:srgbClr val="64B510"/>
                </a:solidFill>
              </a:rPr>
              <a:t>Total Radio </a:t>
            </a:r>
          </a:p>
          <a:p>
            <a:pPr algn="ctr"/>
            <a:r>
              <a:rPr lang="en-US" sz="2400" b="1" dirty="0">
                <a:solidFill>
                  <a:srgbClr val="64B510"/>
                </a:solidFill>
              </a:rPr>
              <a:t>Restaurant Ads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8EC5E7-742F-4184-BE1E-E595C0A7588E}"/>
              </a:ext>
            </a:extLst>
          </p:cNvPr>
          <p:cNvSpPr txBox="1"/>
          <p:nvPr/>
        </p:nvSpPr>
        <p:spPr>
          <a:xfrm>
            <a:off x="5179013" y="2510772"/>
            <a:ext cx="3025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1F1B56"/>
                </a:solidFill>
              </a:rPr>
              <a:t>3.3 Million</a:t>
            </a:r>
          </a:p>
          <a:p>
            <a:pPr algn="ctr"/>
            <a:r>
              <a:rPr lang="en-US" sz="2400" b="1" dirty="0">
                <a:solidFill>
                  <a:srgbClr val="64B510"/>
                </a:solidFill>
              </a:rPr>
              <a:t>Total Sessions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405DA5-0617-4B16-8C68-1B4B189B518F}"/>
              </a:ext>
            </a:extLst>
          </p:cNvPr>
          <p:cNvSpPr txBox="1"/>
          <p:nvPr/>
        </p:nvSpPr>
        <p:spPr>
          <a:xfrm>
            <a:off x="2749550" y="4111799"/>
            <a:ext cx="3644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1F1B56"/>
                </a:solidFill>
              </a:rPr>
              <a:t>January 2018 – October 2018</a:t>
            </a:r>
          </a:p>
        </p:txBody>
      </p:sp>
      <p:pic>
        <p:nvPicPr>
          <p:cNvPr id="9" name="Picture 8" descr="Layer 62.png">
            <a:extLst>
              <a:ext uri="{FF2B5EF4-FFF2-40B4-BE49-F238E27FC236}">
                <a16:creationId xmlns:a16="http://schemas.microsoft.com/office/drawing/2014/main" id="{1CCF3712-AA9A-4F84-9AA0-D28298349BE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1C194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22" y="4658308"/>
            <a:ext cx="454333" cy="3749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0068123-9728-437E-ABBB-AF8254C3E577}"/>
              </a:ext>
            </a:extLst>
          </p:cNvPr>
          <p:cNvSpPr txBox="1"/>
          <p:nvPr/>
        </p:nvSpPr>
        <p:spPr>
          <a:xfrm>
            <a:off x="629979" y="4723419"/>
            <a:ext cx="1029706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dirty="0" err="1">
                <a:solidFill>
                  <a:srgbClr val="1F1B56"/>
                </a:solidFill>
                <a:latin typeface="Open Sans Light"/>
                <a:cs typeface="Open Sans Light"/>
              </a:rPr>
              <a:t>AnalyticOwl</a:t>
            </a:r>
            <a:endParaRPr lang="en-US" sz="1100" dirty="0">
              <a:solidFill>
                <a:srgbClr val="1F1B56"/>
              </a:solidFill>
              <a:latin typeface="Open Sans Light"/>
              <a:cs typeface="Open Sans Light"/>
            </a:endParaRPr>
          </a:p>
        </p:txBody>
      </p:sp>
      <p:pic>
        <p:nvPicPr>
          <p:cNvPr id="3" name="Graphic 2" descr="Radio">
            <a:extLst>
              <a:ext uri="{FF2B5EF4-FFF2-40B4-BE49-F238E27FC236}">
                <a16:creationId xmlns:a16="http://schemas.microsoft.com/office/drawing/2014/main" id="{09492772-A761-4B26-95D5-C90E23578A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83790" y="1744675"/>
            <a:ext cx="731520" cy="731520"/>
          </a:xfrm>
          <a:prstGeom prst="rect">
            <a:avLst/>
          </a:prstGeom>
        </p:spPr>
      </p:pic>
      <p:pic>
        <p:nvPicPr>
          <p:cNvPr id="12" name="Graphic 11" descr="Laptop">
            <a:extLst>
              <a:ext uri="{FF2B5EF4-FFF2-40B4-BE49-F238E27FC236}">
                <a16:creationId xmlns:a16="http://schemas.microsoft.com/office/drawing/2014/main" id="{67578EFE-6F47-4E84-890E-CB1B9527C4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82200" y="1779252"/>
            <a:ext cx="819400" cy="819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AC5654C-694D-4D24-97D0-790B818F4BEA}"/>
              </a:ext>
            </a:extLst>
          </p:cNvPr>
          <p:cNvSpPr txBox="1"/>
          <p:nvPr/>
        </p:nvSpPr>
        <p:spPr>
          <a:xfrm>
            <a:off x="2623015" y="4707268"/>
            <a:ext cx="3912880" cy="235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800" dirty="0">
                <a:solidFill>
                  <a:srgbClr val="1F1B56"/>
                </a:solidFill>
                <a:latin typeface="Open Sans Light"/>
                <a:cs typeface="Open Sans Light"/>
              </a:rPr>
              <a:t>Source: </a:t>
            </a:r>
            <a:r>
              <a:rPr lang="en-US" sz="800" dirty="0" err="1">
                <a:solidFill>
                  <a:srgbClr val="1F1B56"/>
                </a:solidFill>
                <a:latin typeface="Open Sans Light"/>
                <a:cs typeface="Open Sans Light"/>
              </a:rPr>
              <a:t>NumericOwl</a:t>
            </a:r>
            <a:r>
              <a:rPr lang="en-US" sz="800" dirty="0">
                <a:solidFill>
                  <a:srgbClr val="1F1B56"/>
                </a:solidFill>
                <a:latin typeface="Open Sans Light"/>
                <a:cs typeface="Open Sans Light"/>
              </a:rPr>
              <a:t> Restaurants January 2018-October 2018</a:t>
            </a:r>
          </a:p>
        </p:txBody>
      </p:sp>
    </p:spTree>
    <p:extLst>
      <p:ext uri="{BB962C8B-B14F-4D97-AF65-F5344CB8AC3E}">
        <p14:creationId xmlns:p14="http://schemas.microsoft.com/office/powerpoint/2010/main" val="2073979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8907" cy="5157803"/>
          </a:xfrm>
          <a:prstGeom prst="rect">
            <a:avLst/>
          </a:prstGeom>
        </p:spPr>
      </p:pic>
      <p:pic>
        <p:nvPicPr>
          <p:cNvPr id="8" name="Picture 7" descr="RAB_White_SMALL_Transparent.png">
            <a:extLst>
              <a:ext uri="{FF2B5EF4-FFF2-40B4-BE49-F238E27FC236}">
                <a16:creationId xmlns:a16="http://schemas.microsoft.com/office/drawing/2014/main" id="{3D97FBC0-7576-4635-9CBA-B2FA4E6444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355" y="4748562"/>
            <a:ext cx="1059389" cy="2936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FDDB612-D04E-4E80-B315-B4E57B8791CD}"/>
              </a:ext>
            </a:extLst>
          </p:cNvPr>
          <p:cNvSpPr txBox="1"/>
          <p:nvPr/>
        </p:nvSpPr>
        <p:spPr>
          <a:xfrm>
            <a:off x="558800" y="4060682"/>
            <a:ext cx="2392947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  <a:latin typeface="Open Sans Light"/>
                <a:cs typeface="Open Sans Light"/>
              </a:rPr>
              <a:t>Sessions – </a:t>
            </a:r>
            <a:r>
              <a:rPr lang="en-US" b="1" dirty="0">
                <a:solidFill>
                  <a:schemeClr val="tx2"/>
                </a:solidFill>
                <a:latin typeface="Open Sans Light"/>
                <a:cs typeface="Open Sans Light"/>
              </a:rPr>
              <a:t>new</a:t>
            </a:r>
            <a:r>
              <a:rPr lang="en-US" dirty="0">
                <a:solidFill>
                  <a:schemeClr val="tx2"/>
                </a:solidFill>
                <a:latin typeface="Open Sans Light"/>
                <a:cs typeface="Open Sans Light"/>
              </a:rPr>
              <a:t> users: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CFDD8D-5E34-49E2-A4A0-2139C4C6A4D1}"/>
              </a:ext>
            </a:extLst>
          </p:cNvPr>
          <p:cNvSpPr txBox="1"/>
          <p:nvPr/>
        </p:nvSpPr>
        <p:spPr>
          <a:xfrm>
            <a:off x="2489235" y="3996052"/>
            <a:ext cx="132362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400" b="1" dirty="0">
                <a:solidFill>
                  <a:schemeClr val="tx2"/>
                </a:solidFill>
                <a:latin typeface="Open Sans Light"/>
                <a:cs typeface="Open Sans Light"/>
              </a:rPr>
              <a:t>30k</a:t>
            </a:r>
          </a:p>
        </p:txBody>
      </p:sp>
      <p:pic>
        <p:nvPicPr>
          <p:cNvPr id="16" name="Picture 15" descr="Layer 62.png">
            <a:extLst>
              <a:ext uri="{FF2B5EF4-FFF2-40B4-BE49-F238E27FC236}">
                <a16:creationId xmlns:a16="http://schemas.microsoft.com/office/drawing/2014/main" id="{956A6589-D9D1-47DF-9D2B-E169C42C60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172" y="4739422"/>
            <a:ext cx="454333" cy="37490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A800F44-611D-4AE6-8E5C-0E471DC86A40}"/>
              </a:ext>
            </a:extLst>
          </p:cNvPr>
          <p:cNvSpPr txBox="1"/>
          <p:nvPr/>
        </p:nvSpPr>
        <p:spPr>
          <a:xfrm>
            <a:off x="7786429" y="4804533"/>
            <a:ext cx="1029706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dirty="0" err="1">
                <a:solidFill>
                  <a:schemeClr val="bg1"/>
                </a:solidFill>
                <a:latin typeface="Open Sans Light"/>
                <a:cs typeface="Open Sans Light"/>
              </a:rPr>
              <a:t>AnalyticOwl</a:t>
            </a:r>
            <a:endParaRPr lang="en-US" sz="1100" dirty="0">
              <a:solidFill>
                <a:schemeClr val="bg1"/>
              </a:solidFill>
              <a:latin typeface="Open Sans Light"/>
              <a:cs typeface="Open Sans Ligh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4BE386-549F-4AA3-8234-C05D69C23010}"/>
              </a:ext>
            </a:extLst>
          </p:cNvPr>
          <p:cNvSpPr txBox="1"/>
          <p:nvPr/>
        </p:nvSpPr>
        <p:spPr>
          <a:xfrm>
            <a:off x="-102397" y="4718770"/>
            <a:ext cx="3912880" cy="235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800" dirty="0">
                <a:solidFill>
                  <a:srgbClr val="1C194B"/>
                </a:solidFill>
                <a:latin typeface="Open Sans Light"/>
                <a:cs typeface="Open Sans Light"/>
              </a:rPr>
              <a:t>Source: </a:t>
            </a:r>
            <a:r>
              <a:rPr lang="en-US" sz="800" dirty="0" err="1">
                <a:solidFill>
                  <a:srgbClr val="1C194B"/>
                </a:solidFill>
                <a:latin typeface="Open Sans Light"/>
                <a:cs typeface="Open Sans Light"/>
              </a:rPr>
              <a:t>NumericOwl</a:t>
            </a:r>
            <a:r>
              <a:rPr lang="en-US" sz="800" dirty="0">
                <a:solidFill>
                  <a:srgbClr val="1C194B"/>
                </a:solidFill>
                <a:latin typeface="Open Sans Light"/>
                <a:cs typeface="Open Sans Light"/>
              </a:rPr>
              <a:t> Restaurants January 2018-October 2018</a:t>
            </a:r>
          </a:p>
        </p:txBody>
      </p:sp>
      <p:sp>
        <p:nvSpPr>
          <p:cNvPr id="23" name="TextBox 8">
            <a:extLst>
              <a:ext uri="{FF2B5EF4-FFF2-40B4-BE49-F238E27FC236}">
                <a16:creationId xmlns:a16="http://schemas.microsoft.com/office/drawing/2014/main" id="{544FB1A6-DB0F-4096-BB2D-0347C03DCADC}"/>
              </a:ext>
            </a:extLst>
          </p:cNvPr>
          <p:cNvSpPr txBox="1"/>
          <p:nvPr/>
        </p:nvSpPr>
        <p:spPr>
          <a:xfrm>
            <a:off x="4823707" y="2166248"/>
            <a:ext cx="4072700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4400" spc="-300" dirty="0">
                <a:solidFill>
                  <a:schemeClr val="bg1"/>
                </a:solidFill>
                <a:latin typeface="Roboto Condensed Bold"/>
              </a:rPr>
              <a:t>Radio Influences </a:t>
            </a:r>
          </a:p>
          <a:p>
            <a:pPr algn="ctr">
              <a:lnSpc>
                <a:spcPct val="90000"/>
              </a:lnSpc>
            </a:pPr>
            <a:r>
              <a:rPr lang="en-US" sz="4400" spc="-300" dirty="0">
                <a:solidFill>
                  <a:schemeClr val="bg1"/>
                </a:solidFill>
                <a:latin typeface="Roboto Condensed Bold"/>
              </a:rPr>
              <a:t>Dining Destination Search</a:t>
            </a:r>
            <a:endParaRPr lang="en-US" sz="4400" spc="-300" dirty="0">
              <a:solidFill>
                <a:schemeClr val="bg1"/>
              </a:solidFill>
              <a:latin typeface="Roboto Condensed Bold"/>
              <a:cs typeface="Roboto Condensed Bold"/>
            </a:endParaRPr>
          </a:p>
        </p:txBody>
      </p:sp>
      <p:sp>
        <p:nvSpPr>
          <p:cNvPr id="24" name="TextBox 9">
            <a:extLst>
              <a:ext uri="{FF2B5EF4-FFF2-40B4-BE49-F238E27FC236}">
                <a16:creationId xmlns:a16="http://schemas.microsoft.com/office/drawing/2014/main" id="{DCFCBA0C-93EC-496A-BD06-415474B864DB}"/>
              </a:ext>
            </a:extLst>
          </p:cNvPr>
          <p:cNvSpPr txBox="1"/>
          <p:nvPr/>
        </p:nvSpPr>
        <p:spPr>
          <a:xfrm>
            <a:off x="247592" y="437893"/>
            <a:ext cx="3912879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tx2"/>
                </a:solidFill>
                <a:latin typeface="Open Sans Light"/>
                <a:cs typeface="Open Sans Light"/>
              </a:rPr>
              <a:t>Radio</a:t>
            </a:r>
            <a:r>
              <a:rPr lang="en-US" sz="2800" dirty="0">
                <a:solidFill>
                  <a:schemeClr val="tx2"/>
                </a:solidFill>
                <a:latin typeface="Open Sans Light"/>
                <a:cs typeface="Open Sans Light"/>
              </a:rPr>
              <a:t> campaigns </a:t>
            </a:r>
            <a:r>
              <a:rPr lang="en-US" sz="2800" b="1" dirty="0">
                <a:solidFill>
                  <a:schemeClr val="tx2"/>
                </a:solidFill>
                <a:latin typeface="Open Sans Light"/>
                <a:cs typeface="Open Sans Light"/>
              </a:rPr>
              <a:t>impact</a:t>
            </a:r>
            <a:r>
              <a:rPr lang="en-US" sz="2800" dirty="0">
                <a:solidFill>
                  <a:schemeClr val="tx2"/>
                </a:solidFill>
                <a:latin typeface="Open Sans Light"/>
                <a:cs typeface="Open Sans Light"/>
              </a:rPr>
              <a:t> on </a:t>
            </a:r>
            <a:r>
              <a:rPr lang="en-US" sz="2800" b="1" dirty="0">
                <a:solidFill>
                  <a:schemeClr val="tx2"/>
                </a:solidFill>
                <a:latin typeface="Open Sans Light"/>
                <a:cs typeface="Open Sans Light"/>
              </a:rPr>
              <a:t>web</a:t>
            </a:r>
            <a:r>
              <a:rPr lang="en-US" sz="2800" dirty="0">
                <a:solidFill>
                  <a:schemeClr val="tx2"/>
                </a:solidFill>
                <a:latin typeface="Open Sans Light"/>
                <a:cs typeface="Open Sans Light"/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Open Sans Light"/>
                <a:cs typeface="Open Sans Light"/>
              </a:rPr>
              <a:t>traffic</a:t>
            </a:r>
            <a:r>
              <a:rPr lang="en-US" sz="2800" dirty="0">
                <a:solidFill>
                  <a:schemeClr val="tx2"/>
                </a:solidFill>
                <a:latin typeface="Open Sans Light"/>
                <a:cs typeface="Open Sans Light"/>
              </a:rPr>
              <a:t>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E52C355-F8E7-4956-ABF5-B0A9585B9398}"/>
              </a:ext>
            </a:extLst>
          </p:cNvPr>
          <p:cNvSpPr txBox="1"/>
          <p:nvPr/>
        </p:nvSpPr>
        <p:spPr>
          <a:xfrm>
            <a:off x="558801" y="1995129"/>
            <a:ext cx="251228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tx2"/>
                </a:solidFill>
                <a:latin typeface="Open Sans Light"/>
                <a:cs typeface="Open Sans Light"/>
              </a:rPr>
              <a:t>New </a:t>
            </a:r>
            <a:r>
              <a:rPr lang="en-US" dirty="0">
                <a:solidFill>
                  <a:schemeClr val="tx2"/>
                </a:solidFill>
                <a:latin typeface="Open Sans Light"/>
                <a:cs typeface="Open Sans Light"/>
              </a:rPr>
              <a:t>user lift: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9DCF105-49CC-4560-8614-96F0AC7747F9}"/>
              </a:ext>
            </a:extLst>
          </p:cNvPr>
          <p:cNvSpPr txBox="1"/>
          <p:nvPr/>
        </p:nvSpPr>
        <p:spPr>
          <a:xfrm>
            <a:off x="558801" y="3544293"/>
            <a:ext cx="268780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  <a:latin typeface="Open Sans Light"/>
                <a:cs typeface="Open Sans Light"/>
              </a:rPr>
              <a:t>Sessions – all users: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CF9FB0-01DA-4772-B655-F4FADF674799}"/>
              </a:ext>
            </a:extLst>
          </p:cNvPr>
          <p:cNvSpPr txBox="1"/>
          <p:nvPr/>
        </p:nvSpPr>
        <p:spPr>
          <a:xfrm>
            <a:off x="2489235" y="1930499"/>
            <a:ext cx="132362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400" b="1" dirty="0">
                <a:solidFill>
                  <a:schemeClr val="tx2"/>
                </a:solidFill>
                <a:latin typeface="Open Sans Light"/>
                <a:cs typeface="Open Sans Light"/>
              </a:rPr>
              <a:t>+3%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26B64E7-D6F2-4E06-8FB5-21A395DEFA47}"/>
              </a:ext>
            </a:extLst>
          </p:cNvPr>
          <p:cNvSpPr txBox="1"/>
          <p:nvPr/>
        </p:nvSpPr>
        <p:spPr>
          <a:xfrm>
            <a:off x="2489235" y="3479663"/>
            <a:ext cx="132362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400" b="1" dirty="0">
                <a:solidFill>
                  <a:schemeClr val="tx2"/>
                </a:solidFill>
                <a:latin typeface="Open Sans Light"/>
                <a:cs typeface="Open Sans Light"/>
              </a:rPr>
              <a:t>45k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5C5BE4D-EBD3-4A3F-8B09-28D73A20B431}"/>
              </a:ext>
            </a:extLst>
          </p:cNvPr>
          <p:cNvSpPr txBox="1"/>
          <p:nvPr/>
        </p:nvSpPr>
        <p:spPr>
          <a:xfrm>
            <a:off x="558801" y="2511517"/>
            <a:ext cx="215899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  <a:latin typeface="Open Sans Light"/>
                <a:cs typeface="Open Sans Light"/>
              </a:rPr>
              <a:t>Sessions per airing: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B18E1C3-86CB-4ED2-AB75-AE32DE763F51}"/>
              </a:ext>
            </a:extLst>
          </p:cNvPr>
          <p:cNvSpPr txBox="1"/>
          <p:nvPr/>
        </p:nvSpPr>
        <p:spPr>
          <a:xfrm>
            <a:off x="2489235" y="2446887"/>
            <a:ext cx="132362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400" b="1" dirty="0">
                <a:solidFill>
                  <a:schemeClr val="tx2"/>
                </a:solidFill>
                <a:latin typeface="Open Sans Light"/>
                <a:cs typeface="Open Sans Light"/>
              </a:rPr>
              <a:t>2.2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2F252F-032B-42CA-9ABF-D544A46971AD}"/>
              </a:ext>
            </a:extLst>
          </p:cNvPr>
          <p:cNvSpPr txBox="1"/>
          <p:nvPr/>
        </p:nvSpPr>
        <p:spPr>
          <a:xfrm>
            <a:off x="558801" y="3027905"/>
            <a:ext cx="312650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tx2"/>
                </a:solidFill>
                <a:latin typeface="Open Sans Light"/>
                <a:cs typeface="Open Sans Light"/>
              </a:rPr>
              <a:t>New </a:t>
            </a:r>
            <a:r>
              <a:rPr lang="en-US" dirty="0">
                <a:solidFill>
                  <a:schemeClr val="tx2"/>
                </a:solidFill>
                <a:latin typeface="Open Sans Light"/>
                <a:cs typeface="Open Sans Light"/>
              </a:rPr>
              <a:t>visitors per airing: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793EA01-F244-437A-AB37-97D9546EE55C}"/>
              </a:ext>
            </a:extLst>
          </p:cNvPr>
          <p:cNvSpPr txBox="1"/>
          <p:nvPr/>
        </p:nvSpPr>
        <p:spPr>
          <a:xfrm>
            <a:off x="2489235" y="2963275"/>
            <a:ext cx="132362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400" b="1" dirty="0">
                <a:solidFill>
                  <a:schemeClr val="tx2"/>
                </a:solidFill>
                <a:latin typeface="Open Sans Light"/>
                <a:cs typeface="Open Sans Light"/>
              </a:rPr>
              <a:t>+1.4</a:t>
            </a:r>
          </a:p>
        </p:txBody>
      </p:sp>
    </p:spTree>
    <p:extLst>
      <p:ext uri="{BB962C8B-B14F-4D97-AF65-F5344CB8AC3E}">
        <p14:creationId xmlns:p14="http://schemas.microsoft.com/office/powerpoint/2010/main" val="332624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8907" cy="5157803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6312A4-CE41-4031-8F62-8F6D9C22EA01}"/>
              </a:ext>
            </a:extLst>
          </p:cNvPr>
          <p:cNvSpPr txBox="1"/>
          <p:nvPr/>
        </p:nvSpPr>
        <p:spPr>
          <a:xfrm>
            <a:off x="1" y="361203"/>
            <a:ext cx="9143998" cy="963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4000" spc="-300" dirty="0">
                <a:solidFill>
                  <a:prstClr val="white"/>
                </a:solidFill>
                <a:latin typeface="Roboto Condensed Bold"/>
              </a:rPr>
              <a:t>Radio Drives Higher Web Lift </a:t>
            </a:r>
          </a:p>
          <a:p>
            <a:pPr algn="ctr">
              <a:lnSpc>
                <a:spcPct val="70000"/>
              </a:lnSpc>
            </a:pPr>
            <a:r>
              <a:rPr lang="en-US" sz="4000" spc="-300" dirty="0">
                <a:solidFill>
                  <a:prstClr val="white"/>
                </a:solidFill>
                <a:latin typeface="Roboto Condensed Bold"/>
              </a:rPr>
              <a:t>From New Users Towards Week’s End</a:t>
            </a:r>
          </a:p>
        </p:txBody>
      </p:sp>
      <p:pic>
        <p:nvPicPr>
          <p:cNvPr id="9" name="Picture 8" descr="RAB_White_SMALL_Transparent.png">
            <a:extLst>
              <a:ext uri="{FF2B5EF4-FFF2-40B4-BE49-F238E27FC236}">
                <a16:creationId xmlns:a16="http://schemas.microsoft.com/office/drawing/2014/main" id="{37D9FE09-4187-4331-A842-B9FD27372F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433" y="4786926"/>
            <a:ext cx="1059389" cy="293677"/>
          </a:xfrm>
          <a:prstGeom prst="rect">
            <a:avLst/>
          </a:prstGeom>
        </p:spPr>
      </p:pic>
      <p:pic>
        <p:nvPicPr>
          <p:cNvPr id="10" name="Picture 9" descr="Layer 62.png">
            <a:extLst>
              <a:ext uri="{FF2B5EF4-FFF2-40B4-BE49-F238E27FC236}">
                <a16:creationId xmlns:a16="http://schemas.microsoft.com/office/drawing/2014/main" id="{CF273F92-1CC6-4263-8912-9110084F2B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8" y="4663629"/>
            <a:ext cx="454333" cy="3749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82595FE-37DB-43A2-B23D-24EFFB7E1C13}"/>
              </a:ext>
            </a:extLst>
          </p:cNvPr>
          <p:cNvSpPr txBox="1"/>
          <p:nvPr/>
        </p:nvSpPr>
        <p:spPr>
          <a:xfrm>
            <a:off x="642679" y="4721162"/>
            <a:ext cx="1029706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dirty="0" err="1">
                <a:solidFill>
                  <a:schemeClr val="bg1"/>
                </a:solidFill>
                <a:latin typeface="Open Sans Light"/>
                <a:cs typeface="Open Sans Light"/>
              </a:rPr>
              <a:t>AnalyticOwl</a:t>
            </a:r>
            <a:endParaRPr lang="en-US" sz="1100" dirty="0">
              <a:solidFill>
                <a:schemeClr val="bg1"/>
              </a:solidFill>
              <a:latin typeface="Open Sans Light"/>
              <a:cs typeface="Open Sans Light"/>
            </a:endParaRP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B70EDEC8-A45B-4C40-B3E9-52DAAFA34E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1768554"/>
              </p:ext>
            </p:extLst>
          </p:nvPr>
        </p:nvGraphicFramePr>
        <p:xfrm>
          <a:off x="464654" y="1478925"/>
          <a:ext cx="8229600" cy="3184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3" name="Graphic 12" descr="Fork and knife">
            <a:extLst>
              <a:ext uri="{FF2B5EF4-FFF2-40B4-BE49-F238E27FC236}">
                <a16:creationId xmlns:a16="http://schemas.microsoft.com/office/drawing/2014/main" id="{23DD2BC7-D367-4F14-9B35-DC4C4B12CC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08524" y="1363605"/>
            <a:ext cx="390832" cy="390832"/>
          </a:xfrm>
          <a:prstGeom prst="rect">
            <a:avLst/>
          </a:prstGeom>
        </p:spPr>
      </p:pic>
      <p:pic>
        <p:nvPicPr>
          <p:cNvPr id="14" name="Graphic 13" descr="Fork and knife">
            <a:extLst>
              <a:ext uri="{FF2B5EF4-FFF2-40B4-BE49-F238E27FC236}">
                <a16:creationId xmlns:a16="http://schemas.microsoft.com/office/drawing/2014/main" id="{F12DCBA6-AA96-4F84-9876-1714AA8350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44716" y="1548576"/>
            <a:ext cx="390832" cy="390832"/>
          </a:xfrm>
          <a:prstGeom prst="rect">
            <a:avLst/>
          </a:prstGeom>
        </p:spPr>
      </p:pic>
      <p:pic>
        <p:nvPicPr>
          <p:cNvPr id="15" name="Graphic 14" descr="Fork and knife">
            <a:extLst>
              <a:ext uri="{FF2B5EF4-FFF2-40B4-BE49-F238E27FC236}">
                <a16:creationId xmlns:a16="http://schemas.microsoft.com/office/drawing/2014/main" id="{5BC05E11-9889-47FF-AC31-EB5F665874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89357" y="1298467"/>
            <a:ext cx="390832" cy="39083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E7127DB-06B2-4E5C-AF9A-9EDEE1969FD8}"/>
              </a:ext>
            </a:extLst>
          </p:cNvPr>
          <p:cNvSpPr txBox="1"/>
          <p:nvPr/>
        </p:nvSpPr>
        <p:spPr>
          <a:xfrm>
            <a:off x="2623015" y="4707268"/>
            <a:ext cx="3912880" cy="235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800" dirty="0">
                <a:solidFill>
                  <a:schemeClr val="bg1"/>
                </a:solidFill>
                <a:latin typeface="Open Sans Light"/>
                <a:cs typeface="Open Sans Light"/>
              </a:rPr>
              <a:t>Source: </a:t>
            </a:r>
            <a:r>
              <a:rPr lang="en-US" sz="800" dirty="0" err="1">
                <a:solidFill>
                  <a:schemeClr val="bg1"/>
                </a:solidFill>
                <a:latin typeface="Open Sans Light"/>
                <a:cs typeface="Open Sans Light"/>
              </a:rPr>
              <a:t>NumericOwl</a:t>
            </a:r>
            <a:r>
              <a:rPr lang="en-US" sz="800" dirty="0">
                <a:solidFill>
                  <a:schemeClr val="bg1"/>
                </a:solidFill>
                <a:latin typeface="Open Sans Light"/>
                <a:cs typeface="Open Sans Light"/>
              </a:rPr>
              <a:t> Restaurants January 2018-October 2018</a:t>
            </a:r>
          </a:p>
        </p:txBody>
      </p:sp>
    </p:spTree>
    <p:extLst>
      <p:ext uri="{BB962C8B-B14F-4D97-AF65-F5344CB8AC3E}">
        <p14:creationId xmlns:p14="http://schemas.microsoft.com/office/powerpoint/2010/main" val="4246728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303"/>
            <a:ext cx="9158907" cy="51578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0991" y="425830"/>
            <a:ext cx="7285168" cy="963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spc="-300" dirty="0">
                <a:solidFill>
                  <a:prstClr val="white"/>
                </a:solidFill>
                <a:latin typeface="Roboto Condensed Bold"/>
                <a:cs typeface="Roboto Condensed Bold"/>
              </a:rPr>
              <a:t>RADIO’S WEB TRAFFIC</a:t>
            </a:r>
            <a:r>
              <a:rPr kumimoji="0" lang="en-US" sz="40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 Bold"/>
                <a:ea typeface="+mn-ea"/>
                <a:cs typeface="Roboto Condensed Bold"/>
              </a:rPr>
              <a:t> </a:t>
            </a:r>
            <a:r>
              <a:rPr kumimoji="0" lang="en-US" sz="4000" b="0" i="0" u="none" strike="noStrike" kern="1200" cap="none" spc="-300" normalizeH="0" baseline="0" noProof="0" dirty="0">
                <a:ln>
                  <a:noFill/>
                </a:ln>
                <a:solidFill>
                  <a:srgbClr val="141C53"/>
                </a:solidFill>
                <a:effectLst/>
                <a:uLnTx/>
                <a:uFillTx/>
                <a:latin typeface="Roboto Condensed Bold"/>
                <a:ea typeface="+mn-ea"/>
                <a:cs typeface="Roboto Condensed Bold"/>
              </a:rPr>
              <a:t>INFLUENCE BY DAYPART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E742D0A-5D9E-426F-8DE9-2B50E7EE47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915272"/>
              </p:ext>
            </p:extLst>
          </p:nvPr>
        </p:nvGraphicFramePr>
        <p:xfrm>
          <a:off x="1302870" y="1747207"/>
          <a:ext cx="6412764" cy="19202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603191">
                  <a:extLst>
                    <a:ext uri="{9D8B030D-6E8A-4147-A177-3AD203B41FA5}">
                      <a16:colId xmlns:a16="http://schemas.microsoft.com/office/drawing/2014/main" val="1372758025"/>
                    </a:ext>
                  </a:extLst>
                </a:gridCol>
                <a:gridCol w="1603191">
                  <a:extLst>
                    <a:ext uri="{9D8B030D-6E8A-4147-A177-3AD203B41FA5}">
                      <a16:colId xmlns:a16="http://schemas.microsoft.com/office/drawing/2014/main" val="560805725"/>
                    </a:ext>
                  </a:extLst>
                </a:gridCol>
                <a:gridCol w="1615643">
                  <a:extLst>
                    <a:ext uri="{9D8B030D-6E8A-4147-A177-3AD203B41FA5}">
                      <a16:colId xmlns:a16="http://schemas.microsoft.com/office/drawing/2014/main" val="2233044959"/>
                    </a:ext>
                  </a:extLst>
                </a:gridCol>
                <a:gridCol w="1590739">
                  <a:extLst>
                    <a:ext uri="{9D8B030D-6E8A-4147-A177-3AD203B41FA5}">
                      <a16:colId xmlns:a16="http://schemas.microsoft.com/office/drawing/2014/main" val="31067888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Afternoon </a:t>
                      </a:r>
                      <a:endParaRPr lang="en-US" dirty="0">
                        <a:solidFill>
                          <a:srgbClr val="1F1B5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Midday</a:t>
                      </a:r>
                      <a:endParaRPr lang="en-US" dirty="0">
                        <a:solidFill>
                          <a:srgbClr val="1F1B5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Morning</a:t>
                      </a:r>
                      <a:endParaRPr lang="en-US" dirty="0">
                        <a:solidFill>
                          <a:srgbClr val="1F1B5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Evening</a:t>
                      </a:r>
                    </a:p>
                    <a:p>
                      <a:pPr algn="ctr"/>
                      <a:endParaRPr lang="en-US" dirty="0">
                        <a:solidFill>
                          <a:srgbClr val="1F1B5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818715"/>
                  </a:ext>
                </a:extLst>
              </a:tr>
              <a:tr h="2790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3PM-7PM</a:t>
                      </a:r>
                    </a:p>
                  </a:txBody>
                  <a:tcPr>
                    <a:solidFill>
                      <a:srgbClr val="1C194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10AM-3PM</a:t>
                      </a:r>
                    </a:p>
                  </a:txBody>
                  <a:tcPr>
                    <a:solidFill>
                      <a:srgbClr val="1C194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6AM-10AM</a:t>
                      </a:r>
                    </a:p>
                  </a:txBody>
                  <a:tcPr>
                    <a:solidFill>
                      <a:srgbClr val="1C194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7PM-12M</a:t>
                      </a:r>
                    </a:p>
                  </a:txBody>
                  <a:tcPr>
                    <a:solidFill>
                      <a:srgbClr val="1C194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603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Highest </a:t>
                      </a:r>
                    </a:p>
                    <a:p>
                      <a:pPr algn="ctr"/>
                      <a:r>
                        <a:rPr lang="en-US" sz="1400" dirty="0"/>
                        <a:t>new site </a:t>
                      </a:r>
                    </a:p>
                    <a:p>
                      <a:pPr algn="ctr"/>
                      <a:r>
                        <a:rPr lang="en-US" sz="1400" dirty="0"/>
                        <a:t>visitors </a:t>
                      </a:r>
                      <a:endParaRPr lang="en-US" sz="1400" dirty="0">
                        <a:solidFill>
                          <a:srgbClr val="1F1B5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Second highest number of new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site visitors</a:t>
                      </a:r>
                    </a:p>
                    <a:p>
                      <a:pPr algn="ctr"/>
                      <a:endParaRPr lang="en-US" sz="1400" dirty="0">
                        <a:solidFill>
                          <a:srgbClr val="1F1B5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Third highest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new site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visitors</a:t>
                      </a:r>
                    </a:p>
                    <a:p>
                      <a:pPr algn="ctr"/>
                      <a:endParaRPr lang="en-US" sz="1400" dirty="0">
                        <a:solidFill>
                          <a:srgbClr val="1F1B5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/>
                        <a:t>Less spots than Morning but drove nearly comparable levels</a:t>
                      </a:r>
                      <a:endParaRPr lang="en-US" sz="1400" kern="1200" dirty="0">
                        <a:solidFill>
                          <a:srgbClr val="1F1B56"/>
                        </a:solidFill>
                        <a:latin typeface="Open Sans Bold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52977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AC88A0F-B719-4919-8999-32A3B4AE20B3}"/>
              </a:ext>
            </a:extLst>
          </p:cNvPr>
          <p:cNvSpPr txBox="1"/>
          <p:nvPr/>
        </p:nvSpPr>
        <p:spPr>
          <a:xfrm>
            <a:off x="364113" y="3914840"/>
            <a:ext cx="841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Insight: Dining search occurs during traditional work hours 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5DC791-6D6C-4D16-B26C-72873B134830}"/>
              </a:ext>
            </a:extLst>
          </p:cNvPr>
          <p:cNvSpPr txBox="1"/>
          <p:nvPr/>
        </p:nvSpPr>
        <p:spPr>
          <a:xfrm>
            <a:off x="2623015" y="4766263"/>
            <a:ext cx="3912880" cy="235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800" dirty="0">
                <a:solidFill>
                  <a:srgbClr val="1C194B"/>
                </a:solidFill>
                <a:latin typeface="Open Sans Light"/>
                <a:cs typeface="Open Sans Light"/>
              </a:rPr>
              <a:t>Source: </a:t>
            </a:r>
            <a:r>
              <a:rPr lang="en-US" sz="800" dirty="0" err="1">
                <a:solidFill>
                  <a:srgbClr val="1C194B"/>
                </a:solidFill>
                <a:latin typeface="Open Sans Light"/>
                <a:cs typeface="Open Sans Light"/>
              </a:rPr>
              <a:t>NumericOwl</a:t>
            </a:r>
            <a:r>
              <a:rPr lang="en-US" sz="800" dirty="0">
                <a:solidFill>
                  <a:srgbClr val="1C194B"/>
                </a:solidFill>
                <a:latin typeface="Open Sans Light"/>
                <a:cs typeface="Open Sans Light"/>
              </a:rPr>
              <a:t> Restaurants January 2018-October 2018</a:t>
            </a:r>
          </a:p>
        </p:txBody>
      </p:sp>
      <p:pic>
        <p:nvPicPr>
          <p:cNvPr id="10" name="Picture 9" descr="RAB_White_SMALL_Transparent.png">
            <a:extLst>
              <a:ext uri="{FF2B5EF4-FFF2-40B4-BE49-F238E27FC236}">
                <a16:creationId xmlns:a16="http://schemas.microsoft.com/office/drawing/2014/main" id="{074ABC52-BFEE-4807-BB5B-94D54D7630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433" y="4786926"/>
            <a:ext cx="1059389" cy="293677"/>
          </a:xfrm>
          <a:prstGeom prst="rect">
            <a:avLst/>
          </a:prstGeom>
        </p:spPr>
      </p:pic>
      <p:pic>
        <p:nvPicPr>
          <p:cNvPr id="11" name="Picture 10" descr="Layer 62.png">
            <a:extLst>
              <a:ext uri="{FF2B5EF4-FFF2-40B4-BE49-F238E27FC236}">
                <a16:creationId xmlns:a16="http://schemas.microsoft.com/office/drawing/2014/main" id="{4684183E-B1C5-473B-B1FD-AE029565FE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22" y="4739422"/>
            <a:ext cx="454333" cy="3749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D3BA3BD-20B4-4F9E-AD00-87C49A7E14F9}"/>
              </a:ext>
            </a:extLst>
          </p:cNvPr>
          <p:cNvSpPr txBox="1"/>
          <p:nvPr/>
        </p:nvSpPr>
        <p:spPr>
          <a:xfrm>
            <a:off x="629979" y="4804533"/>
            <a:ext cx="1029706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dirty="0" err="1">
                <a:solidFill>
                  <a:schemeClr val="bg1"/>
                </a:solidFill>
                <a:latin typeface="Open Sans Light"/>
                <a:cs typeface="Open Sans Light"/>
              </a:rPr>
              <a:t>AnalyticOwl</a:t>
            </a:r>
            <a:endParaRPr lang="en-US" sz="1100" dirty="0">
              <a:solidFill>
                <a:schemeClr val="bg1"/>
              </a:solidFill>
              <a:latin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358714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mplate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8910" cy="51578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5360" y="361203"/>
            <a:ext cx="8371389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50" normalizeH="0" baseline="0" noProof="0" dirty="0">
                <a:ln>
                  <a:noFill/>
                </a:ln>
                <a:solidFill>
                  <a:srgbClr val="17206A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Radio’s Halo Effect On</a:t>
            </a:r>
            <a:r>
              <a:rPr lang="en-US" sz="2800" b="1" spc="-150" dirty="0">
                <a:solidFill>
                  <a:srgbClr val="17206A"/>
                </a:solidFill>
                <a:latin typeface="Verdana"/>
                <a:cs typeface="Verdana"/>
              </a:rPr>
              <a:t> Search Activity</a:t>
            </a:r>
            <a:endParaRPr kumimoji="0" lang="en-US" sz="2800" b="1" i="0" u="none" strike="noStrike" kern="1200" cap="none" spc="-150" normalizeH="0" baseline="0" noProof="0" dirty="0">
              <a:ln>
                <a:noFill/>
              </a:ln>
              <a:solidFill>
                <a:srgbClr val="17206A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pic>
        <p:nvPicPr>
          <p:cNvPr id="4" name="Picture 3" descr="RAB_White_SMALL_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433" y="4786926"/>
            <a:ext cx="1059389" cy="293677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41671" y="1635226"/>
            <a:ext cx="4262759" cy="2738503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141C53"/>
                </a:solidFill>
                <a:latin typeface="Open Sans Bold"/>
                <a:cs typeface="Open Sans Bold"/>
              </a:rPr>
              <a:t>On-Air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141C53"/>
                </a:solidFill>
                <a:latin typeface="Open Sans Bold"/>
                <a:cs typeface="Open Sans Bold"/>
              </a:rPr>
              <a:t>67 days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141C53"/>
                </a:solidFill>
                <a:latin typeface="Open Sans Bold"/>
                <a:cs typeface="Open Sans Bold"/>
              </a:rPr>
              <a:t>189</a:t>
            </a:r>
            <a:r>
              <a:rPr lang="en-US" sz="2800" dirty="0">
                <a:solidFill>
                  <a:srgbClr val="141C53"/>
                </a:solidFill>
                <a:latin typeface="Open Sans Bold"/>
                <a:cs typeface="Open Sans Bold"/>
              </a:rPr>
              <a:t> </a:t>
            </a:r>
            <a:r>
              <a:rPr lang="en-US" sz="2400" dirty="0">
                <a:solidFill>
                  <a:srgbClr val="141C53"/>
                </a:solidFill>
                <a:latin typeface="Open Sans Bold"/>
              </a:rPr>
              <a:t>new daily web users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C00C4A0-665D-4647-A5B9-C88F1F5B82F2}"/>
              </a:ext>
            </a:extLst>
          </p:cNvPr>
          <p:cNvCxnSpPr/>
          <p:nvPr/>
        </p:nvCxnSpPr>
        <p:spPr>
          <a:xfrm>
            <a:off x="4572000" y="1358283"/>
            <a:ext cx="0" cy="3018408"/>
          </a:xfrm>
          <a:prstGeom prst="line">
            <a:avLst/>
          </a:prstGeom>
          <a:ln>
            <a:solidFill>
              <a:srgbClr val="1C194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3AA3F76-FFD6-4768-B7EB-CA373C704437}"/>
              </a:ext>
            </a:extLst>
          </p:cNvPr>
          <p:cNvSpPr txBox="1">
            <a:spLocks/>
          </p:cNvSpPr>
          <p:nvPr/>
        </p:nvSpPr>
        <p:spPr>
          <a:xfrm>
            <a:off x="4746101" y="1635226"/>
            <a:ext cx="4156229" cy="2738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solidFill>
                  <a:srgbClr val="141C53"/>
                </a:solidFill>
                <a:latin typeface="Open Sans Bold"/>
                <a:cs typeface="Open Sans Bold"/>
              </a:rPr>
              <a:t>Off-Air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141C53"/>
                </a:solidFill>
                <a:latin typeface="Open Sans Bold"/>
                <a:cs typeface="Open Sans Bold"/>
              </a:rPr>
              <a:t>135 days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rgbClr val="141C53"/>
                </a:solidFill>
                <a:latin typeface="Open Sans Bold"/>
              </a:rPr>
              <a:t>178</a:t>
            </a:r>
            <a:r>
              <a:rPr lang="en-US" sz="2400" dirty="0">
                <a:solidFill>
                  <a:srgbClr val="141C53"/>
                </a:solidFill>
                <a:latin typeface="Open Sans Bold"/>
                <a:cs typeface="Open Sans Bold"/>
              </a:rPr>
              <a:t> new daily web users</a:t>
            </a:r>
          </a:p>
        </p:txBody>
      </p:sp>
      <p:pic>
        <p:nvPicPr>
          <p:cNvPr id="13" name="Picture 12" descr="Layer 62.png">
            <a:extLst>
              <a:ext uri="{FF2B5EF4-FFF2-40B4-BE49-F238E27FC236}">
                <a16:creationId xmlns:a16="http://schemas.microsoft.com/office/drawing/2014/main" id="{0589FB7E-2251-4A80-BD39-172B5958B8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22" y="4479072"/>
            <a:ext cx="454333" cy="37490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B67C2E7-4769-491D-878E-59DB7B704EB0}"/>
              </a:ext>
            </a:extLst>
          </p:cNvPr>
          <p:cNvSpPr txBox="1"/>
          <p:nvPr/>
        </p:nvSpPr>
        <p:spPr>
          <a:xfrm>
            <a:off x="642679" y="4544183"/>
            <a:ext cx="1029706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 Light"/>
                <a:cs typeface="Open Sans Light"/>
              </a:rPr>
              <a:t>AnalyticOwl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Open Sans Light"/>
              <a:cs typeface="Open Sans Ligh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32580A-8D54-46F3-BEDB-DC550E5DA2B3}"/>
              </a:ext>
            </a:extLst>
          </p:cNvPr>
          <p:cNvSpPr txBox="1"/>
          <p:nvPr/>
        </p:nvSpPr>
        <p:spPr>
          <a:xfrm>
            <a:off x="929152" y="751122"/>
            <a:ext cx="7285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-150" dirty="0">
                <a:solidFill>
                  <a:srgbClr val="17206A"/>
                </a:solidFill>
                <a:latin typeface="Verdana"/>
              </a:rPr>
              <a:t>Radio’s Impact Continues Despite Campaign Hiatus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DBFF15-843E-40EF-9507-66F5EA5CB1FF}"/>
              </a:ext>
            </a:extLst>
          </p:cNvPr>
          <p:cNvSpPr txBox="1"/>
          <p:nvPr/>
        </p:nvSpPr>
        <p:spPr>
          <a:xfrm>
            <a:off x="2623015" y="4412303"/>
            <a:ext cx="3912880" cy="235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800" dirty="0">
                <a:solidFill>
                  <a:srgbClr val="1C194B"/>
                </a:solidFill>
                <a:latin typeface="Open Sans Light"/>
                <a:cs typeface="Open Sans Light"/>
              </a:rPr>
              <a:t>Source: </a:t>
            </a:r>
            <a:r>
              <a:rPr lang="en-US" sz="800" dirty="0" err="1">
                <a:solidFill>
                  <a:srgbClr val="1C194B"/>
                </a:solidFill>
                <a:latin typeface="Open Sans Light"/>
                <a:cs typeface="Open Sans Light"/>
              </a:rPr>
              <a:t>NumericOwl</a:t>
            </a:r>
            <a:r>
              <a:rPr lang="en-US" sz="800" dirty="0">
                <a:solidFill>
                  <a:srgbClr val="1C194B"/>
                </a:solidFill>
                <a:latin typeface="Open Sans Light"/>
                <a:cs typeface="Open Sans Light"/>
              </a:rPr>
              <a:t> Restaurants January 2018-October 2018</a:t>
            </a:r>
          </a:p>
        </p:txBody>
      </p:sp>
    </p:spTree>
    <p:extLst>
      <p:ext uri="{BB962C8B-B14F-4D97-AF65-F5344CB8AC3E}">
        <p14:creationId xmlns:p14="http://schemas.microsoft.com/office/powerpoint/2010/main" val="2992354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8907" cy="51578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3237" y="275283"/>
            <a:ext cx="6028066" cy="963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 Bold"/>
                <a:ea typeface="+mn-ea"/>
                <a:cs typeface="Roboto Condensed Bold"/>
              </a:rPr>
              <a:t>RADIO DRIVES </a:t>
            </a:r>
            <a:r>
              <a:rPr kumimoji="0" lang="en-US" sz="4000" b="0" i="0" u="none" strike="noStrike" kern="1200" cap="none" spc="-150" normalizeH="0" baseline="0" noProof="0" dirty="0">
                <a:ln>
                  <a:noFill/>
                </a:ln>
                <a:solidFill>
                  <a:srgbClr val="F13565"/>
                </a:solidFill>
                <a:effectLst/>
                <a:uLnTx/>
                <a:uFillTx/>
                <a:latin typeface="Roboto Condensed Bold"/>
                <a:ea typeface="+mn-ea"/>
                <a:cs typeface="Roboto Condensed Bold"/>
              </a:rPr>
              <a:t>RESTAURANT SEARCH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0872F9-83DB-47BA-9E09-BA25FAF77631}"/>
              </a:ext>
            </a:extLst>
          </p:cNvPr>
          <p:cNvSpPr txBox="1"/>
          <p:nvPr/>
        </p:nvSpPr>
        <p:spPr>
          <a:xfrm>
            <a:off x="870155" y="1490137"/>
            <a:ext cx="358334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>
                <a:solidFill>
                  <a:schemeClr val="bg1"/>
                </a:solidFill>
                <a:latin typeface="Open Sans Light"/>
                <a:cs typeface="Open Sans Light"/>
              </a:rPr>
              <a:t>Radio is an effective medium to lift dining patrons web activity.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82DB5E-807F-4837-9787-A12093646B6C}"/>
              </a:ext>
            </a:extLst>
          </p:cNvPr>
          <p:cNvSpPr txBox="1"/>
          <p:nvPr/>
        </p:nvSpPr>
        <p:spPr>
          <a:xfrm>
            <a:off x="545690" y="2178796"/>
            <a:ext cx="5235678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Open Sans Bold"/>
                <a:cs typeface="Open Sans Bold"/>
              </a:rPr>
              <a:t>Radio reaches nearly 90% or more of restaurant-goers – regardless of segment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  <a:latin typeface="Open Sans Bold"/>
              <a:cs typeface="Open Sans Bold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Open Sans Bold"/>
                <a:cs typeface="Open Sans Bold"/>
              </a:rPr>
              <a:t>Radio increased web search by 3%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  <a:latin typeface="Open Sans Bold"/>
              <a:cs typeface="Open Sans Bold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Open Sans Bold"/>
                <a:cs typeface="Open Sans Bold"/>
              </a:rPr>
              <a:t>Radio drove new web visitors daily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  <a:latin typeface="Open Sans Bold"/>
              <a:cs typeface="Open Sans Bold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Open Sans Bold"/>
                <a:cs typeface="Open Sans Bold"/>
              </a:rPr>
              <a:t>Radio continued to influence search even when off-air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B66F3E-DCA3-4080-9F40-88100F6580D0}"/>
              </a:ext>
            </a:extLst>
          </p:cNvPr>
          <p:cNvSpPr txBox="1"/>
          <p:nvPr/>
        </p:nvSpPr>
        <p:spPr>
          <a:xfrm>
            <a:off x="2623015" y="4766263"/>
            <a:ext cx="3912880" cy="235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800" dirty="0">
                <a:solidFill>
                  <a:schemeClr val="bg1"/>
                </a:solidFill>
                <a:latin typeface="Open Sans Light"/>
                <a:cs typeface="Open Sans Light"/>
              </a:rPr>
              <a:t>Source: </a:t>
            </a:r>
            <a:r>
              <a:rPr lang="en-US" sz="800" dirty="0" err="1">
                <a:solidFill>
                  <a:schemeClr val="bg1"/>
                </a:solidFill>
                <a:latin typeface="Open Sans Light"/>
                <a:cs typeface="Open Sans Light"/>
              </a:rPr>
              <a:t>NumericOwl</a:t>
            </a:r>
            <a:r>
              <a:rPr lang="en-US" sz="800" dirty="0">
                <a:solidFill>
                  <a:schemeClr val="bg1"/>
                </a:solidFill>
                <a:latin typeface="Open Sans Light"/>
                <a:cs typeface="Open Sans Light"/>
              </a:rPr>
              <a:t> Restaurants January 2018-October 2018</a:t>
            </a:r>
          </a:p>
        </p:txBody>
      </p:sp>
      <p:pic>
        <p:nvPicPr>
          <p:cNvPr id="10" name="Picture 9" descr="RAB_White_SMALL_Transparent.png">
            <a:extLst>
              <a:ext uri="{FF2B5EF4-FFF2-40B4-BE49-F238E27FC236}">
                <a16:creationId xmlns:a16="http://schemas.microsoft.com/office/drawing/2014/main" id="{304F1AA6-FF21-4824-ADF6-59CF82155C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433" y="4786926"/>
            <a:ext cx="1059389" cy="293677"/>
          </a:xfrm>
          <a:prstGeom prst="rect">
            <a:avLst/>
          </a:prstGeom>
        </p:spPr>
      </p:pic>
      <p:pic>
        <p:nvPicPr>
          <p:cNvPr id="11" name="Picture 10" descr="Layer 62.png">
            <a:extLst>
              <a:ext uri="{FF2B5EF4-FFF2-40B4-BE49-F238E27FC236}">
                <a16:creationId xmlns:a16="http://schemas.microsoft.com/office/drawing/2014/main" id="{410522E7-7F4D-4352-A427-491835ADDE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22" y="4739422"/>
            <a:ext cx="454333" cy="3749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EE06A10-A544-49BB-84D0-EBF1095A1B02}"/>
              </a:ext>
            </a:extLst>
          </p:cNvPr>
          <p:cNvSpPr txBox="1"/>
          <p:nvPr/>
        </p:nvSpPr>
        <p:spPr>
          <a:xfrm>
            <a:off x="629979" y="4804533"/>
            <a:ext cx="1029706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dirty="0" err="1">
                <a:solidFill>
                  <a:schemeClr val="bg1"/>
                </a:solidFill>
                <a:latin typeface="Open Sans Light"/>
                <a:cs typeface="Open Sans Light"/>
              </a:rPr>
              <a:t>AnalyticOwl</a:t>
            </a:r>
            <a:endParaRPr lang="en-US" sz="1100" dirty="0">
              <a:solidFill>
                <a:schemeClr val="bg1"/>
              </a:solidFill>
              <a:latin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192648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5760</TotalTime>
  <Words>317</Words>
  <Application>Microsoft Office PowerPoint</Application>
  <PresentationFormat>On-screen Show (16:9)</PresentationFormat>
  <Paragraphs>108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Open Sans Bold</vt:lpstr>
      <vt:lpstr>Open Sans Light</vt:lpstr>
      <vt:lpstr>Roboto Condensed Bold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Radio Advertising Bureau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White</dc:creator>
  <cp:lastModifiedBy>Malave, Annette</cp:lastModifiedBy>
  <cp:revision>368</cp:revision>
  <cp:lastPrinted>2017-10-24T17:00:01Z</cp:lastPrinted>
  <dcterms:created xsi:type="dcterms:W3CDTF">2015-02-10T16:24:39Z</dcterms:created>
  <dcterms:modified xsi:type="dcterms:W3CDTF">2018-12-10T19:02:36Z</dcterms:modified>
</cp:coreProperties>
</file>