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658" r:id="rId2"/>
    <p:sldId id="302" r:id="rId3"/>
    <p:sldId id="1112" r:id="rId4"/>
    <p:sldId id="1113" r:id="rId5"/>
    <p:sldId id="1114" r:id="rId6"/>
    <p:sldId id="1116" r:id="rId7"/>
    <p:sldId id="1117" r:id="rId8"/>
    <p:sldId id="1149" r:id="rId9"/>
    <p:sldId id="1119" r:id="rId10"/>
    <p:sldId id="1143" r:id="rId11"/>
    <p:sldId id="539" r:id="rId12"/>
    <p:sldId id="257" r:id="rId13"/>
    <p:sldId id="1120" r:id="rId14"/>
    <p:sldId id="1144" r:id="rId15"/>
    <p:sldId id="1145" r:id="rId16"/>
    <p:sldId id="1146" r:id="rId17"/>
    <p:sldId id="1147" r:id="rId18"/>
    <p:sldId id="1107" r:id="rId19"/>
    <p:sldId id="1108" r:id="rId20"/>
    <p:sldId id="1109" r:id="rId21"/>
    <p:sldId id="1110" r:id="rId22"/>
    <p:sldId id="1111" r:id="rId23"/>
    <p:sldId id="1122" r:id="rId24"/>
    <p:sldId id="1123" r:id="rId25"/>
    <p:sldId id="1124" r:id="rId26"/>
    <p:sldId id="1125" r:id="rId27"/>
    <p:sldId id="1126" r:id="rId28"/>
    <p:sldId id="1127" r:id="rId29"/>
    <p:sldId id="1129" r:id="rId30"/>
    <p:sldId id="1130" r:id="rId31"/>
    <p:sldId id="1131" r:id="rId32"/>
    <p:sldId id="1132" r:id="rId33"/>
    <p:sldId id="1133" r:id="rId34"/>
    <p:sldId id="1134" r:id="rId35"/>
    <p:sldId id="1135" r:id="rId36"/>
    <p:sldId id="1136" r:id="rId37"/>
    <p:sldId id="336" r:id="rId38"/>
    <p:sldId id="1139" r:id="rId39"/>
    <p:sldId id="1140" r:id="rId40"/>
    <p:sldId id="1141" r:id="rId41"/>
    <p:sldId id="1142" r:id="rId42"/>
    <p:sldId id="651" r:id="rId4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xcucano, Victor" initials="TV" lastIdx="3" clrIdx="0">
    <p:extLst>
      <p:ext uri="{19B8F6BF-5375-455C-9EA6-DF929625EA0E}">
        <p15:presenceInfo xmlns:p15="http://schemas.microsoft.com/office/powerpoint/2012/main" userId="S::vtexcucano@rab.com::d75c7507-6113-4486-a3f7-1f8bd26f6c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83" autoAdjust="0"/>
    <p:restoredTop sz="94660"/>
  </p:normalViewPr>
  <p:slideViewPr>
    <p:cSldViewPr>
      <p:cViewPr varScale="1">
        <p:scale>
          <a:sx n="104" d="100"/>
          <a:sy n="104" d="100"/>
        </p:scale>
        <p:origin x="1650"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REACH AMONG AFRICAN AMERICANS 18+</c:v>
                </c:pt>
              </c:strCache>
            </c:strRef>
          </c:tx>
          <c:spPr>
            <a:solidFill>
              <a:schemeClr val="accent1"/>
            </a:solidFill>
            <a:ln>
              <a:noFill/>
            </a:ln>
            <a:effectLst/>
          </c:spPr>
          <c:invertIfNegative val="0"/>
          <c:cat>
            <c:strRef>
              <c:f>Sheet1!$A$2:$A$7</c:f>
              <c:strCache>
                <c:ptCount val="6"/>
                <c:pt idx="0">
                  <c:v>Radio</c:v>
                </c:pt>
                <c:pt idx="1">
                  <c:v>Live+Time-Shifted TV</c:v>
                </c:pt>
                <c:pt idx="2">
                  <c:v>Smartphone*</c:v>
                </c:pt>
                <c:pt idx="3">
                  <c:v>Internet on PC</c:v>
                </c:pt>
                <c:pt idx="4">
                  <c:v>Internet Connected Device</c:v>
                </c:pt>
                <c:pt idx="5">
                  <c:v>Tablet*</c:v>
                </c:pt>
              </c:strCache>
            </c:strRef>
          </c:cat>
          <c:val>
            <c:numRef>
              <c:f>Sheet1!$B$2:$B$7</c:f>
              <c:numCache>
                <c:formatCode>0%</c:formatCode>
                <c:ptCount val="6"/>
                <c:pt idx="0">
                  <c:v>0.95</c:v>
                </c:pt>
                <c:pt idx="1">
                  <c:v>0.83</c:v>
                </c:pt>
                <c:pt idx="2">
                  <c:v>0.87</c:v>
                </c:pt>
                <c:pt idx="3">
                  <c:v>0.46</c:v>
                </c:pt>
                <c:pt idx="4">
                  <c:v>0.52</c:v>
                </c:pt>
                <c:pt idx="5">
                  <c:v>0.43</c:v>
                </c:pt>
              </c:numCache>
            </c:numRef>
          </c:val>
          <c:extLst>
            <c:ext xmlns:c16="http://schemas.microsoft.com/office/drawing/2014/chart" uri="{C3380CC4-5D6E-409C-BE32-E72D297353CC}">
              <c16:uniqueId val="{00000000-648F-4517-8279-A8D474D5EEF8}"/>
            </c:ext>
          </c:extLst>
        </c:ser>
        <c:dLbls>
          <c:showLegendKey val="0"/>
          <c:showVal val="0"/>
          <c:showCatName val="0"/>
          <c:showSerName val="0"/>
          <c:showPercent val="0"/>
          <c:showBubbleSize val="0"/>
        </c:dLbls>
        <c:gapWidth val="219"/>
        <c:overlap val="-27"/>
        <c:axId val="578039872"/>
        <c:axId val="578040200"/>
      </c:barChart>
      <c:catAx>
        <c:axId val="578039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8040200"/>
        <c:crosses val="autoZero"/>
        <c:auto val="1"/>
        <c:lblAlgn val="ctr"/>
        <c:lblOffset val="100"/>
        <c:noMultiLvlLbl val="0"/>
      </c:catAx>
      <c:valAx>
        <c:axId val="5780402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80398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0-12-28T09:11:28.822" idx="3">
    <p:pos x="2702" y="2048"/>
    <p:text>moved word</p:text>
    <p:extLst>
      <p:ext uri="{C676402C-5697-4E1C-873F-D02D1690AC5C}">
        <p15:threadingInfo xmlns:p15="http://schemas.microsoft.com/office/powerpoint/2012/main" timeZoneBias="3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2253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20C22FA-8D95-4B2D-A3B4-503A4E34A276}" type="slidenum">
              <a:rPr lang="en-US"/>
              <a:pPr>
                <a:defRPr/>
              </a:pPr>
              <a:t>‹#›</a:t>
            </a:fld>
            <a:endParaRPr lang="en-US" dirty="0"/>
          </a:p>
        </p:txBody>
      </p:sp>
    </p:spTree>
    <p:extLst>
      <p:ext uri="{BB962C8B-B14F-4D97-AF65-F5344CB8AC3E}">
        <p14:creationId xmlns:p14="http://schemas.microsoft.com/office/powerpoint/2010/main" val="19521203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7A9859B2-AB94-4EF3-A50A-F3778EDF7B47}"/>
              </a:ext>
            </a:extLst>
          </p:cNvPr>
          <p:cNvSpPr>
            <a:spLocks noGrp="1" noRot="1" noChangeAspect="1" noChangeArrowheads="1" noTextEdit="1"/>
          </p:cNvSpPr>
          <p:nvPr>
            <p:ph type="sldImg"/>
          </p:nvPr>
        </p:nvSpPr>
        <p:spPr>
          <a:ln/>
        </p:spPr>
      </p:sp>
      <p:sp>
        <p:nvSpPr>
          <p:cNvPr id="18435" name="Notes Placeholder 2">
            <a:extLst>
              <a:ext uri="{FF2B5EF4-FFF2-40B4-BE49-F238E27FC236}">
                <a16:creationId xmlns:a16="http://schemas.microsoft.com/office/drawing/2014/main" id="{4582DBFE-1917-4DF6-AA8C-B36928ECA3C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8436" name="Slide Number Placeholder 3">
            <a:extLst>
              <a:ext uri="{FF2B5EF4-FFF2-40B4-BE49-F238E27FC236}">
                <a16:creationId xmlns:a16="http://schemas.microsoft.com/office/drawing/2014/main" id="{0842EE5D-FEC4-42D0-95CE-6527A7BF716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A02F24F-B12F-44D8-BE98-789D1E327AD0}" type="slidenum">
              <a:rPr lang="en-US" altLang="en-US" smtClean="0"/>
              <a:pPr/>
              <a:t>12</a:t>
            </a:fld>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Slide Number Placeholder 3"/>
          <p:cNvSpPr>
            <a:spLocks noGrp="1"/>
          </p:cNvSpPr>
          <p:nvPr>
            <p:ph type="sldNum" sz="quarter" idx="5"/>
          </p:nvPr>
        </p:nvSpPr>
        <p:spPr/>
        <p:txBody>
          <a:bodyPr/>
          <a:lstStyle/>
          <a:p>
            <a:pPr>
              <a:defRPr/>
            </a:pPr>
            <a:fld id="{15A12AAA-1C60-4B19-ACC6-6C522E80DBC0}" type="slidenum">
              <a:rPr lang="en-US" smtClean="0"/>
              <a:pPr>
                <a:defRPr/>
              </a:pPr>
              <a:t>15</a:t>
            </a:fld>
            <a:endParaRPr lang="en-US" dirty="0"/>
          </a:p>
        </p:txBody>
      </p:sp>
    </p:spTree>
    <p:extLst>
      <p:ext uri="{BB962C8B-B14F-4D97-AF65-F5344CB8AC3E}">
        <p14:creationId xmlns:p14="http://schemas.microsoft.com/office/powerpoint/2010/main" val="3078269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Slide Number Placeholder 3"/>
          <p:cNvSpPr>
            <a:spLocks noGrp="1"/>
          </p:cNvSpPr>
          <p:nvPr>
            <p:ph type="sldNum" sz="quarter" idx="5"/>
          </p:nvPr>
        </p:nvSpPr>
        <p:spPr/>
        <p:txBody>
          <a:bodyPr/>
          <a:lstStyle/>
          <a:p>
            <a:pPr>
              <a:defRPr/>
            </a:pPr>
            <a:fld id="{15A12AAA-1C60-4B19-ACC6-6C522E80DBC0}" type="slidenum">
              <a:rPr lang="en-US" smtClean="0"/>
              <a:pPr>
                <a:defRPr/>
              </a:pPr>
              <a:t>16</a:t>
            </a:fld>
            <a:endParaRPr lang="en-US" dirty="0"/>
          </a:p>
        </p:txBody>
      </p:sp>
    </p:spTree>
    <p:extLst>
      <p:ext uri="{BB962C8B-B14F-4D97-AF65-F5344CB8AC3E}">
        <p14:creationId xmlns:p14="http://schemas.microsoft.com/office/powerpoint/2010/main" val="2055967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Slide Number Placeholder 3"/>
          <p:cNvSpPr>
            <a:spLocks noGrp="1"/>
          </p:cNvSpPr>
          <p:nvPr>
            <p:ph type="sldNum" sz="quarter" idx="5"/>
          </p:nvPr>
        </p:nvSpPr>
        <p:spPr/>
        <p:txBody>
          <a:bodyPr/>
          <a:lstStyle/>
          <a:p>
            <a:pPr>
              <a:defRPr/>
            </a:pPr>
            <a:fld id="{15A12AAA-1C60-4B19-ACC6-6C522E80DBC0}" type="slidenum">
              <a:rPr lang="en-US" smtClean="0"/>
              <a:pPr>
                <a:defRPr/>
              </a:pPr>
              <a:t>17</a:t>
            </a:fld>
            <a:endParaRPr lang="en-US" dirty="0"/>
          </a:p>
        </p:txBody>
      </p:sp>
    </p:spTree>
    <p:extLst>
      <p:ext uri="{BB962C8B-B14F-4D97-AF65-F5344CB8AC3E}">
        <p14:creationId xmlns:p14="http://schemas.microsoft.com/office/powerpoint/2010/main" val="1248464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4581B081-BC53-4234-8AC1-08A60F40613F}"/>
              </a:ext>
            </a:extLst>
          </p:cNvPr>
          <p:cNvSpPr>
            <a:spLocks noGrp="1" noRot="1" noChangeAspect="1" noTextEdit="1"/>
          </p:cNvSpPr>
          <p:nvPr>
            <p:ph type="sldImg"/>
          </p:nvPr>
        </p:nvSpPr>
        <p:spPr>
          <a:ln/>
        </p:spPr>
      </p:sp>
      <p:sp>
        <p:nvSpPr>
          <p:cNvPr id="58371" name="Notes Placeholder 2">
            <a:extLst>
              <a:ext uri="{FF2B5EF4-FFF2-40B4-BE49-F238E27FC236}">
                <a16:creationId xmlns:a16="http://schemas.microsoft.com/office/drawing/2014/main" id="{7EB3FAD6-FE64-40B4-9821-43864902537C}"/>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4" name="Slide Number Placeholder 3">
            <a:extLst>
              <a:ext uri="{FF2B5EF4-FFF2-40B4-BE49-F238E27FC236}">
                <a16:creationId xmlns:a16="http://schemas.microsoft.com/office/drawing/2014/main" id="{211C6F72-63BE-4488-8F52-F5AB05E1A069}"/>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67EC757-C9D7-4EFB-9504-1B39612513C5}" type="slidenum">
              <a:rPr lang="en-US" altLang="en-US"/>
              <a:pPr eaLnBrk="1" hangingPunct="1"/>
              <a:t>18</a:t>
            </a:fld>
            <a:endParaRPr lang="en-US" altLang="en-US" dirty="0"/>
          </a:p>
        </p:txBody>
      </p:sp>
    </p:spTree>
    <p:extLst>
      <p:ext uri="{BB962C8B-B14F-4D97-AF65-F5344CB8AC3E}">
        <p14:creationId xmlns:p14="http://schemas.microsoft.com/office/powerpoint/2010/main" val="1628235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B99B366-3ACB-4C94-868D-CE4E1B50C01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08E014E-B0D1-4739-A603-E5BFB4BA74B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47AE13A-9146-45D4-A540-6EF243572CA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F77E585-EE72-4A83-B482-660D4871AD8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AF8E850-D65E-4A2A-ADCE-BC133CE6B5B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411B24F-1B95-4807-8FD1-63165455614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48408034-DF23-4217-B8A0-5B195FA2FF9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F26A19F0-3C89-4122-84A8-FAF0A467380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FAACB66F-00FB-4FCB-88AF-07EB2685FC1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5F7CF8B-C7E5-4865-8410-AB6849CB788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048903B-B98B-4320-8536-B0367F4E1A4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D4CB3D7E-DBE4-4176-8813-476A7F1D9E1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member_response@rab.com?subject=Ask%20RAB"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pewsocialtrends.org/2019/05/03/__trashed-5/psdt_03-25-19_race_update-1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ubtitle 4">
            <a:extLst>
              <a:ext uri="{FF2B5EF4-FFF2-40B4-BE49-F238E27FC236}">
                <a16:creationId xmlns:a16="http://schemas.microsoft.com/office/drawing/2014/main" id="{AE699126-432B-4ED6-A348-4582C6FFA472}"/>
              </a:ext>
            </a:extLst>
          </p:cNvPr>
          <p:cNvSpPr>
            <a:spLocks noGrp="1" noChangeArrowheads="1"/>
          </p:cNvSpPr>
          <p:nvPr>
            <p:ph type="subTitle" idx="1"/>
          </p:nvPr>
        </p:nvSpPr>
        <p:spPr>
          <a:xfrm>
            <a:off x="647700" y="1981200"/>
            <a:ext cx="7848600" cy="1752600"/>
          </a:xfrm>
        </p:spPr>
        <p:txBody>
          <a:bodyPr/>
          <a:lstStyle/>
          <a:p>
            <a:r>
              <a:rPr lang="en-US" altLang="en-US" sz="1600" dirty="0"/>
              <a:t>This presentation was created on a blank, basic PowerPoint template</a:t>
            </a:r>
            <a:br>
              <a:rPr lang="en-US" altLang="en-US" sz="1600" dirty="0"/>
            </a:br>
            <a:r>
              <a:rPr lang="en-US" altLang="en-US" sz="1600" dirty="0"/>
              <a:t>to allow you the ability to add graphics and branding (logos) for your station(s). </a:t>
            </a:r>
          </a:p>
          <a:p>
            <a:br>
              <a:rPr lang="en-US" altLang="en-US" sz="1600" dirty="0"/>
            </a:br>
            <a:r>
              <a:rPr lang="en-US" altLang="en-US" sz="1600" dirty="0"/>
              <a:t>You will also note that throughout, we indicate (insert advertiser here) or identify an advertiser as “</a:t>
            </a:r>
            <a:r>
              <a:rPr lang="en-US" altLang="en-US" sz="1600" i="1" dirty="0"/>
              <a:t>Advertiser X</a:t>
            </a:r>
            <a:r>
              <a:rPr lang="en-US" altLang="en-US" sz="1600" dirty="0"/>
              <a:t>” – please replace those with the name of the </a:t>
            </a:r>
            <a:br>
              <a:rPr lang="en-US" altLang="en-US" sz="1600" dirty="0"/>
            </a:br>
            <a:r>
              <a:rPr lang="en-US" altLang="en-US" sz="1600" dirty="0"/>
              <a:t>advertiser you are pitching.</a:t>
            </a:r>
          </a:p>
          <a:p>
            <a:endParaRPr lang="en-US" altLang="en-US" sz="1600" dirty="0"/>
          </a:p>
          <a:p>
            <a:r>
              <a:rPr lang="en-US" altLang="en-US" sz="1600" dirty="0"/>
              <a:t>In addition, we refer to your station(s) as “Radio Station” – please fill in your call letters or station ID.</a:t>
            </a:r>
          </a:p>
          <a:p>
            <a:endParaRPr lang="en-US" altLang="en-US" sz="1600" dirty="0"/>
          </a:p>
          <a:p>
            <a:r>
              <a:rPr lang="en-US" altLang="en-US" sz="1600" dirty="0"/>
              <a:t>Please delete this slide prior to your presentation.   </a:t>
            </a:r>
          </a:p>
          <a:p>
            <a:endParaRPr lang="en-US" altLang="en-US" sz="1600" dirty="0"/>
          </a:p>
        </p:txBody>
      </p:sp>
      <p:pic>
        <p:nvPicPr>
          <p:cNvPr id="14339" name="Picture 4" descr="AskRAB.png">
            <a:hlinkClick r:id="rId2"/>
            <a:extLst>
              <a:ext uri="{FF2B5EF4-FFF2-40B4-BE49-F238E27FC236}">
                <a16:creationId xmlns:a16="http://schemas.microsoft.com/office/drawing/2014/main" id="{0DE65CC7-C064-4B1C-B191-A7B327BA412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21550" y="4524375"/>
            <a:ext cx="184626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F4FFFAA9-1647-4A4F-96AA-C3B11CB84522}"/>
              </a:ext>
            </a:extLst>
          </p:cNvPr>
          <p:cNvSpPr/>
          <p:nvPr/>
        </p:nvSpPr>
        <p:spPr>
          <a:xfrm>
            <a:off x="838200" y="6107113"/>
            <a:ext cx="9525000" cy="339725"/>
          </a:xfrm>
          <a:prstGeom prst="rect">
            <a:avLst/>
          </a:prstGeom>
        </p:spPr>
        <p:txBody>
          <a:bodyPr>
            <a:spAutoFit/>
          </a:bodyPr>
          <a:lstStyle/>
          <a:p>
            <a:pPr>
              <a:defRPr/>
            </a:pPr>
            <a:r>
              <a:rPr lang="en-US" sz="1600" dirty="0">
                <a:latin typeface="+mn-lt"/>
              </a:rPr>
              <a:t>Need assistance? View in slide show mode and click on the ask RAB logo.</a:t>
            </a:r>
          </a:p>
        </p:txBody>
      </p:sp>
      <p:pic>
        <p:nvPicPr>
          <p:cNvPr id="14341" name="Picture 2" descr="Image result for radio advertising bureau logo">
            <a:extLst>
              <a:ext uri="{FF2B5EF4-FFF2-40B4-BE49-F238E27FC236}">
                <a16:creationId xmlns:a16="http://schemas.microsoft.com/office/drawing/2014/main" id="{378D6F68-F195-4BE7-9ACC-4D625B035D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609600"/>
            <a:ext cx="32861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26CDF-F63B-4829-9149-B9FAB56E9725}"/>
              </a:ext>
            </a:extLst>
          </p:cNvPr>
          <p:cNvSpPr>
            <a:spLocks noGrp="1"/>
          </p:cNvSpPr>
          <p:nvPr>
            <p:ph type="title"/>
          </p:nvPr>
        </p:nvSpPr>
        <p:spPr>
          <a:xfrm>
            <a:off x="304800" y="274638"/>
            <a:ext cx="8229600" cy="1143000"/>
          </a:xfrm>
        </p:spPr>
        <p:txBody>
          <a:bodyPr/>
          <a:lstStyle/>
          <a:p>
            <a:r>
              <a:rPr lang="en-US" sz="3600" dirty="0"/>
              <a:t>African American Radio Listeners </a:t>
            </a:r>
            <a:br>
              <a:rPr lang="en-US" sz="3600" dirty="0"/>
            </a:br>
            <a:r>
              <a:rPr lang="en-US" sz="3600" dirty="0"/>
              <a:t>Intend to Buy</a:t>
            </a:r>
          </a:p>
        </p:txBody>
      </p:sp>
      <p:sp>
        <p:nvSpPr>
          <p:cNvPr id="5" name="Content Placeholder 2">
            <a:extLst>
              <a:ext uri="{FF2B5EF4-FFF2-40B4-BE49-F238E27FC236}">
                <a16:creationId xmlns:a16="http://schemas.microsoft.com/office/drawing/2014/main" id="{3770F982-1F22-427C-ADCC-7C6F95250839}"/>
              </a:ext>
            </a:extLst>
          </p:cNvPr>
          <p:cNvSpPr txBox="1">
            <a:spLocks/>
          </p:cNvSpPr>
          <p:nvPr/>
        </p:nvSpPr>
        <p:spPr>
          <a:xfrm>
            <a:off x="457200" y="1828800"/>
            <a:ext cx="4572000" cy="3733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marR="0" lvl="1" indent="0">
              <a:buNone/>
              <a:tabLst>
                <a:tab pos="685800" algn="l"/>
              </a:tabLst>
              <a:defRPr/>
            </a:pPr>
            <a:r>
              <a:rPr lang="en-US" sz="4800" spc="-300" dirty="0">
                <a:latin typeface="+mj-lt"/>
                <a:cs typeface="Arial" charset="0"/>
              </a:rPr>
              <a:t>95%</a:t>
            </a:r>
            <a:r>
              <a:rPr lang="en-US" sz="1000" dirty="0"/>
              <a:t> </a:t>
            </a:r>
          </a:p>
          <a:p>
            <a:pPr marL="0" marR="0" lvl="1" indent="0">
              <a:buNone/>
              <a:tabLst>
                <a:tab pos="685800" algn="l"/>
              </a:tabLst>
              <a:defRPr/>
            </a:pPr>
            <a:r>
              <a:rPr lang="en-US" sz="1400" dirty="0"/>
              <a:t>plan to spend $30K-$35K on a new vehicle this year.</a:t>
            </a:r>
          </a:p>
          <a:p>
            <a:pPr marL="0" marR="0" lvl="1" indent="0">
              <a:buNone/>
              <a:tabLst>
                <a:tab pos="685800" algn="l"/>
              </a:tabLst>
              <a:defRPr/>
            </a:pPr>
            <a:r>
              <a:rPr lang="en-US" sz="1400" dirty="0"/>
              <a:t> </a:t>
            </a:r>
          </a:p>
          <a:p>
            <a:pPr marL="0" marR="0" lvl="1" indent="0">
              <a:buNone/>
              <a:tabLst>
                <a:tab pos="685800" algn="l"/>
              </a:tabLst>
              <a:defRPr/>
            </a:pPr>
            <a:r>
              <a:rPr lang="en-US" sz="4800" spc="-300" dirty="0">
                <a:latin typeface="+mj-lt"/>
                <a:cs typeface="Arial" charset="0"/>
              </a:rPr>
              <a:t>95%</a:t>
            </a:r>
          </a:p>
          <a:p>
            <a:pPr marL="0" marR="0" lvl="1" indent="0">
              <a:buNone/>
              <a:tabLst>
                <a:tab pos="685800" algn="l"/>
              </a:tabLst>
              <a:defRPr/>
            </a:pPr>
            <a:r>
              <a:rPr lang="en-US" sz="1400" dirty="0"/>
              <a:t>have used a tutoring service in the past year. </a:t>
            </a:r>
          </a:p>
          <a:p>
            <a:pPr marL="342900" marR="0" lvl="1" indent="-342900">
              <a:buFont typeface="Arial" panose="020B0604020202020204" pitchFamily="34" charset="0"/>
              <a:buChar char="•"/>
              <a:tabLst>
                <a:tab pos="685800" algn="l"/>
              </a:tabLst>
              <a:defRPr/>
            </a:pPr>
            <a:endParaRPr lang="en-US" sz="1400" dirty="0"/>
          </a:p>
          <a:p>
            <a:pPr marL="0" marR="0" lvl="1" indent="0">
              <a:buNone/>
              <a:tabLst>
                <a:tab pos="685800" algn="l"/>
              </a:tabLst>
              <a:defRPr/>
            </a:pPr>
            <a:r>
              <a:rPr lang="en-US" sz="4800" spc="-300" dirty="0">
                <a:latin typeface="+mj-lt"/>
                <a:cs typeface="Arial" charset="0"/>
              </a:rPr>
              <a:t>92%</a:t>
            </a:r>
            <a:r>
              <a:rPr lang="en-US" sz="1400" dirty="0"/>
              <a:t> </a:t>
            </a:r>
          </a:p>
          <a:p>
            <a:pPr marL="0" marR="0" lvl="1" indent="0">
              <a:buNone/>
              <a:tabLst>
                <a:tab pos="685800" algn="l"/>
              </a:tabLst>
              <a:defRPr/>
            </a:pPr>
            <a:r>
              <a:rPr lang="en-US" sz="1400" dirty="0"/>
              <a:t>plans to remodel their kitchen in the next 12 months. </a:t>
            </a:r>
          </a:p>
          <a:p>
            <a:pPr marL="342900" marR="0" lvl="1" indent="-342900">
              <a:buFont typeface="Arial" panose="020B0604020202020204" pitchFamily="34" charset="0"/>
              <a:buChar char="•"/>
              <a:tabLst>
                <a:tab pos="685800" algn="l"/>
              </a:tabLst>
              <a:defRPr/>
            </a:pPr>
            <a:endParaRPr lang="en-US" sz="1400" dirty="0"/>
          </a:p>
        </p:txBody>
      </p:sp>
      <p:sp>
        <p:nvSpPr>
          <p:cNvPr id="8" name="Text Box 20">
            <a:extLst>
              <a:ext uri="{FF2B5EF4-FFF2-40B4-BE49-F238E27FC236}">
                <a16:creationId xmlns:a16="http://schemas.microsoft.com/office/drawing/2014/main" id="{0C8091AE-17F7-4BC5-A935-43E04B5C4A9B}"/>
              </a:ext>
            </a:extLst>
          </p:cNvPr>
          <p:cNvSpPr txBox="1">
            <a:spLocks noChangeArrowheads="1"/>
          </p:cNvSpPr>
          <p:nvPr/>
        </p:nvSpPr>
        <p:spPr bwMode="auto">
          <a:xfrm>
            <a:off x="303212" y="6400800"/>
            <a:ext cx="6048375" cy="215444"/>
          </a:xfrm>
          <a:prstGeom prst="rect">
            <a:avLst/>
          </a:prstGeom>
          <a:noFill/>
          <a:ln w="9525">
            <a:noFill/>
            <a:miter lim="800000"/>
            <a:headEnd/>
            <a:tailEnd/>
          </a:ln>
        </p:spPr>
        <p:txBody>
          <a:bodyPr>
            <a:spAutoFit/>
          </a:bodyPr>
          <a:lstStyle/>
          <a:p>
            <a:pPr algn="l"/>
            <a:r>
              <a:rPr lang="en-US" sz="800" dirty="0">
                <a:effectLst/>
                <a:latin typeface="Calibri" panose="020F0502020204030204" pitchFamily="34" charset="0"/>
                <a:ea typeface="Calibri" panose="020F0502020204030204" pitchFamily="34" charset="0"/>
                <a:cs typeface="Times New Roman" panose="02020603050405020304" pitchFamily="18" charset="0"/>
              </a:rPr>
              <a:t>Source: Scarborough USA+ 2020 Release 1 Total Jan 2019-May 2020</a:t>
            </a:r>
            <a:endParaRPr lang="en-US" sz="800" dirty="0">
              <a:latin typeface="+mj-lt"/>
              <a:cs typeface="Arial" charset="0"/>
            </a:endParaRPr>
          </a:p>
        </p:txBody>
      </p:sp>
      <p:sp>
        <p:nvSpPr>
          <p:cNvPr id="10" name="TextBox 9">
            <a:extLst>
              <a:ext uri="{FF2B5EF4-FFF2-40B4-BE49-F238E27FC236}">
                <a16:creationId xmlns:a16="http://schemas.microsoft.com/office/drawing/2014/main" id="{800280D4-A3E9-4658-8791-8E753EB13A34}"/>
              </a:ext>
            </a:extLst>
          </p:cNvPr>
          <p:cNvSpPr txBox="1"/>
          <p:nvPr/>
        </p:nvSpPr>
        <p:spPr>
          <a:xfrm>
            <a:off x="5259388" y="1828800"/>
            <a:ext cx="4572000" cy="3896451"/>
          </a:xfrm>
          <a:prstGeom prst="rect">
            <a:avLst/>
          </a:prstGeom>
          <a:noFill/>
        </p:spPr>
        <p:txBody>
          <a:bodyPr wrap="square">
            <a:spAutoFit/>
          </a:bodyPr>
          <a:lstStyle/>
          <a:p>
            <a:pPr marL="0" lvl="1" indent="0" eaLnBrk="0" hangingPunct="0">
              <a:spcBef>
                <a:spcPct val="20000"/>
              </a:spcBef>
              <a:buNone/>
              <a:tabLst>
                <a:tab pos="685800" algn="l"/>
              </a:tabLst>
              <a:defRPr/>
            </a:pPr>
            <a:r>
              <a:rPr lang="en-US" sz="4800" spc="-300" dirty="0">
                <a:latin typeface="+mj-lt"/>
                <a:cs typeface="Arial" charset="0"/>
              </a:rPr>
              <a:t>92% </a:t>
            </a:r>
          </a:p>
          <a:p>
            <a:pPr marL="0" lvl="1" indent="0" eaLnBrk="0" hangingPunct="0">
              <a:spcBef>
                <a:spcPct val="20000"/>
              </a:spcBef>
              <a:buNone/>
              <a:tabLst>
                <a:tab pos="685800" algn="l"/>
              </a:tabLst>
              <a:defRPr/>
            </a:pPr>
            <a:r>
              <a:rPr lang="en-US" sz="1400" dirty="0">
                <a:latin typeface="+mn-lt"/>
              </a:rPr>
              <a:t>purchased furniture in the past year. </a:t>
            </a:r>
          </a:p>
          <a:p>
            <a:pPr marL="0" lvl="1" indent="0" eaLnBrk="0" hangingPunct="0">
              <a:spcBef>
                <a:spcPct val="20000"/>
              </a:spcBef>
              <a:buNone/>
              <a:tabLst>
                <a:tab pos="685800" algn="l"/>
              </a:tabLst>
              <a:defRPr/>
            </a:pPr>
            <a:endParaRPr lang="en-US" sz="1400" dirty="0">
              <a:latin typeface="+mn-lt"/>
            </a:endParaRPr>
          </a:p>
          <a:p>
            <a:pPr marL="0" lvl="1" indent="0" eaLnBrk="0" hangingPunct="0">
              <a:spcBef>
                <a:spcPct val="20000"/>
              </a:spcBef>
              <a:buNone/>
              <a:tabLst>
                <a:tab pos="685800" algn="l"/>
              </a:tabLst>
              <a:defRPr/>
            </a:pPr>
            <a:r>
              <a:rPr lang="en-US" sz="4800" spc="-300" dirty="0">
                <a:latin typeface="+mj-lt"/>
                <a:cs typeface="Arial" charset="0"/>
              </a:rPr>
              <a:t>89% </a:t>
            </a:r>
          </a:p>
          <a:p>
            <a:pPr marL="0" lvl="1" eaLnBrk="0" hangingPunct="0">
              <a:spcBef>
                <a:spcPct val="20000"/>
              </a:spcBef>
              <a:tabLst>
                <a:tab pos="685800" algn="l"/>
              </a:tabLst>
              <a:defRPr/>
            </a:pPr>
            <a:r>
              <a:rPr lang="en-US" sz="1400" dirty="0">
                <a:latin typeface="+mn-lt"/>
              </a:rPr>
              <a:t>visited a dentist in the past year. </a:t>
            </a:r>
          </a:p>
          <a:p>
            <a:pPr marL="0" lvl="1" eaLnBrk="0" hangingPunct="0">
              <a:spcBef>
                <a:spcPct val="20000"/>
              </a:spcBef>
              <a:tabLst>
                <a:tab pos="685800" algn="l"/>
              </a:tabLst>
              <a:defRPr/>
            </a:pPr>
            <a:endParaRPr lang="en-US" sz="1400" dirty="0">
              <a:latin typeface="+mn-lt"/>
            </a:endParaRPr>
          </a:p>
          <a:p>
            <a:pPr marL="0" lvl="1" indent="0" eaLnBrk="0" hangingPunct="0">
              <a:spcBef>
                <a:spcPct val="20000"/>
              </a:spcBef>
              <a:buNone/>
              <a:tabLst>
                <a:tab pos="685800" algn="l"/>
              </a:tabLst>
              <a:defRPr/>
            </a:pPr>
            <a:r>
              <a:rPr lang="en-US" sz="4800" spc="-300" dirty="0">
                <a:latin typeface="+mj-lt"/>
                <a:cs typeface="Arial" charset="0"/>
              </a:rPr>
              <a:t>89% </a:t>
            </a:r>
          </a:p>
          <a:p>
            <a:pPr marL="0" lvl="1" indent="0" eaLnBrk="0" hangingPunct="0">
              <a:spcBef>
                <a:spcPct val="20000"/>
              </a:spcBef>
              <a:buNone/>
              <a:tabLst>
                <a:tab pos="685800" algn="l"/>
              </a:tabLst>
              <a:defRPr/>
            </a:pPr>
            <a:r>
              <a:rPr lang="en-US" sz="1400" dirty="0">
                <a:latin typeface="+mn-lt"/>
              </a:rPr>
              <a:t>spent $200+ in groceries in the past week. </a:t>
            </a:r>
            <a:endParaRPr lang="en-US" altLang="en-US" sz="1400" dirty="0">
              <a:latin typeface="+mn-lt"/>
            </a:endParaRPr>
          </a:p>
        </p:txBody>
      </p:sp>
    </p:spTree>
    <p:extLst>
      <p:ext uri="{BB962C8B-B14F-4D97-AF65-F5344CB8AC3E}">
        <p14:creationId xmlns:p14="http://schemas.microsoft.com/office/powerpoint/2010/main" val="4086435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B0695A32-6B46-4854-8787-8EEDF73FE31C}"/>
              </a:ext>
            </a:extLst>
          </p:cNvPr>
          <p:cNvSpPr>
            <a:spLocks noGrp="1"/>
          </p:cNvSpPr>
          <p:nvPr>
            <p:ph type="title"/>
          </p:nvPr>
        </p:nvSpPr>
        <p:spPr/>
        <p:txBody>
          <a:bodyPr/>
          <a:lstStyle/>
          <a:p>
            <a:r>
              <a:rPr lang="en-US" altLang="en-US" dirty="0"/>
              <a:t>Why YOUR Radio Station</a:t>
            </a:r>
          </a:p>
        </p:txBody>
      </p:sp>
      <p:sp>
        <p:nvSpPr>
          <p:cNvPr id="17411" name="Content Placeholder 2">
            <a:extLst>
              <a:ext uri="{FF2B5EF4-FFF2-40B4-BE49-F238E27FC236}">
                <a16:creationId xmlns:a16="http://schemas.microsoft.com/office/drawing/2014/main" id="{A6D711A3-B856-444F-BFE1-49C5713E260C}"/>
              </a:ext>
            </a:extLst>
          </p:cNvPr>
          <p:cNvSpPr>
            <a:spLocks noGrp="1"/>
          </p:cNvSpPr>
          <p:nvPr>
            <p:ph idx="1"/>
          </p:nvPr>
        </p:nvSpPr>
        <p:spPr/>
        <p:txBody>
          <a:bodyPr/>
          <a:lstStyle/>
          <a:p>
            <a:r>
              <a:rPr lang="en-US" altLang="en-US" dirty="0"/>
              <a:t>Insert key facts as to why your radio station is the right medium for the Advertiser.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2" descr="A close up of a sign&#10;&#10;Description automatically generated">
            <a:extLst>
              <a:ext uri="{FF2B5EF4-FFF2-40B4-BE49-F238E27FC236}">
                <a16:creationId xmlns:a16="http://schemas.microsoft.com/office/drawing/2014/main" id="{D341B5E0-4C56-4955-9981-4257DB84E17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60750" y="1236663"/>
            <a:ext cx="2222500" cy="139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1" name="Group 1">
            <a:extLst>
              <a:ext uri="{FF2B5EF4-FFF2-40B4-BE49-F238E27FC236}">
                <a16:creationId xmlns:a16="http://schemas.microsoft.com/office/drawing/2014/main" id="{A365A0A1-1109-41F5-8346-2AB6FCBACCCF}"/>
              </a:ext>
            </a:extLst>
          </p:cNvPr>
          <p:cNvGrpSpPr>
            <a:grpSpLocks/>
          </p:cNvGrpSpPr>
          <p:nvPr/>
        </p:nvGrpSpPr>
        <p:grpSpPr bwMode="auto">
          <a:xfrm>
            <a:off x="131763" y="3402013"/>
            <a:ext cx="8791575" cy="1530350"/>
            <a:chOff x="131763" y="3402013"/>
            <a:chExt cx="8791575" cy="1530350"/>
          </a:xfrm>
        </p:grpSpPr>
        <p:sp>
          <p:nvSpPr>
            <p:cNvPr id="14" name="TextBox 13">
              <a:extLst>
                <a:ext uri="{FF2B5EF4-FFF2-40B4-BE49-F238E27FC236}">
                  <a16:creationId xmlns:a16="http://schemas.microsoft.com/office/drawing/2014/main" id="{A41B5D6A-73DD-400A-A732-A4A2F987A4F7}"/>
                </a:ext>
              </a:extLst>
            </p:cNvPr>
            <p:cNvSpPr txBox="1"/>
            <p:nvPr/>
          </p:nvSpPr>
          <p:spPr>
            <a:xfrm>
              <a:off x="131763" y="4098925"/>
              <a:ext cx="1770062" cy="581025"/>
            </a:xfrm>
            <a:prstGeom prst="rect">
              <a:avLst/>
            </a:prstGeom>
            <a:noFill/>
          </p:spPr>
          <p:txBody>
            <a:bodyPr>
              <a:spAutoFit/>
            </a:bodyPr>
            <a:lstStyle/>
            <a:p>
              <a:pPr algn="ctr">
                <a:lnSpc>
                  <a:spcPts val="1875"/>
                </a:lnSpc>
                <a:spcBef>
                  <a:spcPts val="8"/>
                </a:spcBef>
                <a:spcAft>
                  <a:spcPts val="8"/>
                </a:spcAft>
                <a:defRPr/>
              </a:pPr>
              <a:r>
                <a:rPr lang="en-US" sz="1875" spc="-113" dirty="0">
                  <a:solidFill>
                    <a:srgbClr val="223042"/>
                  </a:solidFill>
                  <a:latin typeface="+mj-lt"/>
                </a:rPr>
                <a:t>RADIO</a:t>
              </a:r>
            </a:p>
            <a:p>
              <a:pPr algn="ctr">
                <a:lnSpc>
                  <a:spcPts val="1875"/>
                </a:lnSpc>
                <a:spcBef>
                  <a:spcPts val="8"/>
                </a:spcBef>
                <a:spcAft>
                  <a:spcPts val="8"/>
                </a:spcAft>
                <a:defRPr/>
              </a:pPr>
              <a:r>
                <a:rPr lang="en-US" sz="1875" spc="-113" dirty="0">
                  <a:solidFill>
                    <a:srgbClr val="223042"/>
                  </a:solidFill>
                  <a:latin typeface="+mj-lt"/>
                </a:rPr>
                <a:t>INFORMS</a:t>
              </a:r>
            </a:p>
          </p:txBody>
        </p:sp>
        <p:sp>
          <p:nvSpPr>
            <p:cNvPr id="15" name="TextBox 14">
              <a:extLst>
                <a:ext uri="{FF2B5EF4-FFF2-40B4-BE49-F238E27FC236}">
                  <a16:creationId xmlns:a16="http://schemas.microsoft.com/office/drawing/2014/main" id="{81F0319C-44DC-4822-8FE4-93D18E0E3982}"/>
                </a:ext>
              </a:extLst>
            </p:cNvPr>
            <p:cNvSpPr txBox="1"/>
            <p:nvPr/>
          </p:nvSpPr>
          <p:spPr>
            <a:xfrm>
              <a:off x="2005013" y="4108450"/>
              <a:ext cx="1771650" cy="581025"/>
            </a:xfrm>
            <a:prstGeom prst="rect">
              <a:avLst/>
            </a:prstGeom>
            <a:noFill/>
          </p:spPr>
          <p:txBody>
            <a:bodyPr>
              <a:spAutoFit/>
            </a:bodyPr>
            <a:lstStyle/>
            <a:p>
              <a:pPr algn="ctr">
                <a:lnSpc>
                  <a:spcPts val="1875"/>
                </a:lnSpc>
                <a:spcBef>
                  <a:spcPts val="8"/>
                </a:spcBef>
                <a:spcAft>
                  <a:spcPts val="8"/>
                </a:spcAft>
                <a:defRPr/>
              </a:pPr>
              <a:r>
                <a:rPr lang="en-US" sz="1875" spc="-113" dirty="0">
                  <a:solidFill>
                    <a:srgbClr val="223042"/>
                  </a:solidFill>
                  <a:latin typeface="+mj-lt"/>
                </a:rPr>
                <a:t>RADIO</a:t>
              </a:r>
            </a:p>
            <a:p>
              <a:pPr algn="ctr">
                <a:lnSpc>
                  <a:spcPts val="1875"/>
                </a:lnSpc>
                <a:spcBef>
                  <a:spcPts val="8"/>
                </a:spcBef>
                <a:spcAft>
                  <a:spcPts val="8"/>
                </a:spcAft>
                <a:defRPr/>
              </a:pPr>
              <a:r>
                <a:rPr lang="en-US" sz="1875" spc="-113" dirty="0">
                  <a:solidFill>
                    <a:srgbClr val="223042"/>
                  </a:solidFill>
                  <a:latin typeface="+mj-lt"/>
                </a:rPr>
                <a:t>ENTERTAINS</a:t>
              </a:r>
            </a:p>
          </p:txBody>
        </p:sp>
        <p:sp>
          <p:nvSpPr>
            <p:cNvPr id="16" name="TextBox 15">
              <a:extLst>
                <a:ext uri="{FF2B5EF4-FFF2-40B4-BE49-F238E27FC236}">
                  <a16:creationId xmlns:a16="http://schemas.microsoft.com/office/drawing/2014/main" id="{7166854F-C343-4DEF-8952-6F9E5E9C5966}"/>
                </a:ext>
              </a:extLst>
            </p:cNvPr>
            <p:cNvSpPr txBox="1"/>
            <p:nvPr/>
          </p:nvSpPr>
          <p:spPr>
            <a:xfrm>
              <a:off x="3814763" y="4098925"/>
              <a:ext cx="1770062" cy="581025"/>
            </a:xfrm>
            <a:prstGeom prst="rect">
              <a:avLst/>
            </a:prstGeom>
            <a:noFill/>
          </p:spPr>
          <p:txBody>
            <a:bodyPr>
              <a:spAutoFit/>
            </a:bodyPr>
            <a:lstStyle/>
            <a:p>
              <a:pPr algn="ctr">
                <a:lnSpc>
                  <a:spcPts val="1875"/>
                </a:lnSpc>
                <a:spcBef>
                  <a:spcPts val="8"/>
                </a:spcBef>
                <a:spcAft>
                  <a:spcPts val="8"/>
                </a:spcAft>
                <a:defRPr/>
              </a:pPr>
              <a:r>
                <a:rPr lang="en-US" sz="1875" spc="-113" dirty="0">
                  <a:solidFill>
                    <a:srgbClr val="223042"/>
                  </a:solidFill>
                  <a:latin typeface="+mj-lt"/>
                </a:rPr>
                <a:t>RADIO</a:t>
              </a:r>
            </a:p>
            <a:p>
              <a:pPr algn="ctr">
                <a:lnSpc>
                  <a:spcPts val="1875"/>
                </a:lnSpc>
                <a:spcBef>
                  <a:spcPts val="8"/>
                </a:spcBef>
                <a:spcAft>
                  <a:spcPts val="8"/>
                </a:spcAft>
                <a:defRPr/>
              </a:pPr>
              <a:r>
                <a:rPr lang="en-US" sz="1875" spc="-113" dirty="0">
                  <a:solidFill>
                    <a:srgbClr val="223042"/>
                  </a:solidFill>
                  <a:latin typeface="+mj-lt"/>
                </a:rPr>
                <a:t>ALLEVIATES</a:t>
              </a:r>
            </a:p>
          </p:txBody>
        </p:sp>
        <p:sp>
          <p:nvSpPr>
            <p:cNvPr id="17" name="TextBox 16">
              <a:extLst>
                <a:ext uri="{FF2B5EF4-FFF2-40B4-BE49-F238E27FC236}">
                  <a16:creationId xmlns:a16="http://schemas.microsoft.com/office/drawing/2014/main" id="{30242B2E-5FCB-4D3A-8D82-2CC80A8FE582}"/>
                </a:ext>
              </a:extLst>
            </p:cNvPr>
            <p:cNvSpPr txBox="1"/>
            <p:nvPr/>
          </p:nvSpPr>
          <p:spPr>
            <a:xfrm>
              <a:off x="5516563" y="4098925"/>
              <a:ext cx="1770062" cy="581025"/>
            </a:xfrm>
            <a:prstGeom prst="rect">
              <a:avLst/>
            </a:prstGeom>
            <a:noFill/>
          </p:spPr>
          <p:txBody>
            <a:bodyPr>
              <a:spAutoFit/>
            </a:bodyPr>
            <a:lstStyle/>
            <a:p>
              <a:pPr algn="ctr">
                <a:lnSpc>
                  <a:spcPts val="1875"/>
                </a:lnSpc>
                <a:spcBef>
                  <a:spcPts val="8"/>
                </a:spcBef>
                <a:spcAft>
                  <a:spcPts val="8"/>
                </a:spcAft>
                <a:defRPr/>
              </a:pPr>
              <a:r>
                <a:rPr lang="en-US" sz="1875" spc="-113" dirty="0">
                  <a:solidFill>
                    <a:srgbClr val="223042"/>
                  </a:solidFill>
                  <a:latin typeface="+mj-lt"/>
                </a:rPr>
                <a:t>RADIO</a:t>
              </a:r>
            </a:p>
            <a:p>
              <a:pPr algn="ctr">
                <a:lnSpc>
                  <a:spcPts val="1875"/>
                </a:lnSpc>
                <a:spcBef>
                  <a:spcPts val="8"/>
                </a:spcBef>
                <a:spcAft>
                  <a:spcPts val="8"/>
                </a:spcAft>
                <a:defRPr/>
              </a:pPr>
              <a:r>
                <a:rPr lang="en-US" sz="1875" spc="-113" dirty="0">
                  <a:solidFill>
                    <a:srgbClr val="223042"/>
                  </a:solidFill>
                  <a:latin typeface="+mj-lt"/>
                </a:rPr>
                <a:t>HELPS</a:t>
              </a:r>
            </a:p>
          </p:txBody>
        </p:sp>
        <p:sp>
          <p:nvSpPr>
            <p:cNvPr id="18" name="TextBox 17">
              <a:extLst>
                <a:ext uri="{FF2B5EF4-FFF2-40B4-BE49-F238E27FC236}">
                  <a16:creationId xmlns:a16="http://schemas.microsoft.com/office/drawing/2014/main" id="{A19A7166-B3E6-429E-A066-871642873DA9}"/>
                </a:ext>
              </a:extLst>
            </p:cNvPr>
            <p:cNvSpPr txBox="1"/>
            <p:nvPr/>
          </p:nvSpPr>
          <p:spPr>
            <a:xfrm>
              <a:off x="7153275" y="4108450"/>
              <a:ext cx="1770063" cy="823913"/>
            </a:xfrm>
            <a:prstGeom prst="rect">
              <a:avLst/>
            </a:prstGeom>
            <a:noFill/>
          </p:spPr>
          <p:txBody>
            <a:bodyPr>
              <a:spAutoFit/>
            </a:bodyPr>
            <a:lstStyle/>
            <a:p>
              <a:pPr algn="ctr">
                <a:lnSpc>
                  <a:spcPts val="1875"/>
                </a:lnSpc>
                <a:spcBef>
                  <a:spcPts val="8"/>
                </a:spcBef>
                <a:spcAft>
                  <a:spcPts val="8"/>
                </a:spcAft>
                <a:defRPr/>
              </a:pPr>
              <a:r>
                <a:rPr lang="en-US" sz="1875" spc="-113" dirty="0">
                  <a:solidFill>
                    <a:srgbClr val="223042"/>
                  </a:solidFill>
                  <a:latin typeface="+mj-lt"/>
                </a:rPr>
                <a:t>RADIO </a:t>
              </a:r>
            </a:p>
            <a:p>
              <a:pPr algn="ctr">
                <a:lnSpc>
                  <a:spcPts val="1875"/>
                </a:lnSpc>
                <a:spcBef>
                  <a:spcPts val="8"/>
                </a:spcBef>
                <a:spcAft>
                  <a:spcPts val="8"/>
                </a:spcAft>
                <a:defRPr/>
              </a:pPr>
              <a:r>
                <a:rPr lang="en-US" sz="1875" spc="-113" dirty="0">
                  <a:solidFill>
                    <a:srgbClr val="223042"/>
                  </a:solidFill>
                  <a:latin typeface="+mj-lt"/>
                </a:rPr>
                <a:t>DRIVES RESULTS</a:t>
              </a:r>
            </a:p>
          </p:txBody>
        </p:sp>
        <p:pic>
          <p:nvPicPr>
            <p:cNvPr id="17417" name="Picture 1">
              <a:extLst>
                <a:ext uri="{FF2B5EF4-FFF2-40B4-BE49-F238E27FC236}">
                  <a16:creationId xmlns:a16="http://schemas.microsoft.com/office/drawing/2014/main" id="{9B288C53-128B-4BDB-BDB0-1BC5006FF44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9775" y="3402013"/>
              <a:ext cx="554038" cy="5524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7418" name="Picture 18">
              <a:extLst>
                <a:ext uri="{FF2B5EF4-FFF2-40B4-BE49-F238E27FC236}">
                  <a16:creationId xmlns:a16="http://schemas.microsoft.com/office/drawing/2014/main" id="{FCFD9BEC-6FAE-4D96-8CC7-99117FCF0EB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22550" y="3402013"/>
              <a:ext cx="554038" cy="5524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7419" name="Picture 19">
              <a:extLst>
                <a:ext uri="{FF2B5EF4-FFF2-40B4-BE49-F238E27FC236}">
                  <a16:creationId xmlns:a16="http://schemas.microsoft.com/office/drawing/2014/main" id="{7A3C1288-FB5F-4EB4-BB23-FF9BB652414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22775" y="3402013"/>
              <a:ext cx="554038" cy="5524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7420" name="Picture 20">
              <a:extLst>
                <a:ext uri="{FF2B5EF4-FFF2-40B4-BE49-F238E27FC236}">
                  <a16:creationId xmlns:a16="http://schemas.microsoft.com/office/drawing/2014/main" id="{EAE2C686-532D-42E3-9AE7-83FAA924406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0288" y="3402013"/>
              <a:ext cx="554037" cy="5524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7421" name="Picture 21">
              <a:extLst>
                <a:ext uri="{FF2B5EF4-FFF2-40B4-BE49-F238E27FC236}">
                  <a16:creationId xmlns:a16="http://schemas.microsoft.com/office/drawing/2014/main" id="{0BBCA092-1F46-4542-9DEA-F4258050431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15250" y="3402013"/>
              <a:ext cx="554038" cy="5524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1FBB8BC2-0DCB-4FAD-8650-BA9E2C982846}"/>
              </a:ext>
            </a:extLst>
          </p:cNvPr>
          <p:cNvSpPr>
            <a:spLocks noGrp="1" noChangeArrowheads="1"/>
          </p:cNvSpPr>
          <p:nvPr>
            <p:ph type="ctrTitle"/>
          </p:nvPr>
        </p:nvSpPr>
        <p:spPr>
          <a:xfrm>
            <a:off x="457200" y="2339975"/>
            <a:ext cx="8305800" cy="1470025"/>
          </a:xfrm>
        </p:spPr>
        <p:txBody>
          <a:bodyPr/>
          <a:lstStyle/>
          <a:p>
            <a:pPr eaLnBrk="1" hangingPunct="1"/>
            <a:r>
              <a:rPr lang="en-US" altLang="en-US" sz="2800" dirty="0">
                <a:solidFill>
                  <a:srgbClr val="0D0D0D"/>
                </a:solidFill>
              </a:rPr>
              <a:t>Leveraging Radio to help Advertisers support African American audiences and join the celebration of Black History Month</a:t>
            </a:r>
            <a:br>
              <a:rPr lang="en-US" altLang="en-US" sz="2800" dirty="0">
                <a:solidFill>
                  <a:srgbClr val="0D0D0D"/>
                </a:solidFill>
              </a:rPr>
            </a:br>
            <a:br>
              <a:rPr lang="en-US" altLang="en-US" sz="2800" dirty="0">
                <a:solidFill>
                  <a:srgbClr val="0D0D0D"/>
                </a:solidFill>
              </a:rPr>
            </a:br>
            <a:br>
              <a:rPr lang="en-US" altLang="en-US" sz="2800" b="1" dirty="0"/>
            </a:br>
            <a:br>
              <a:rPr lang="en-US" altLang="en-US" sz="2800" dirty="0">
                <a:solidFill>
                  <a:srgbClr val="0D0D0D"/>
                </a:solidFill>
              </a:rPr>
            </a:br>
            <a:r>
              <a:rPr lang="en-US" altLang="en-US" sz="2400" dirty="0">
                <a:solidFill>
                  <a:srgbClr val="0D0D0D"/>
                </a:solidFill>
              </a:rPr>
              <a:t>Insight</a:t>
            </a:r>
            <a:r>
              <a:rPr lang="en-US" altLang="en-US" sz="2400" dirty="0">
                <a:solidFill>
                  <a:srgbClr val="FF0000"/>
                </a:solidFill>
              </a:rPr>
              <a:t>-</a:t>
            </a:r>
            <a:r>
              <a:rPr lang="en-US" altLang="en-US" sz="2400" dirty="0">
                <a:solidFill>
                  <a:srgbClr val="0D0D0D"/>
                </a:solidFill>
              </a:rPr>
              <a:t>Based Ideas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z="3600" dirty="0"/>
              <a:t>Idea: Portraits of Black Culture</a:t>
            </a:r>
          </a:p>
        </p:txBody>
      </p:sp>
      <p:sp>
        <p:nvSpPr>
          <p:cNvPr id="22531" name="Rectangle 3"/>
          <p:cNvSpPr>
            <a:spLocks noGrp="1" noChangeArrowheads="1"/>
          </p:cNvSpPr>
          <p:nvPr>
            <p:ph type="body" idx="1"/>
          </p:nvPr>
        </p:nvSpPr>
        <p:spPr>
          <a:xfrm>
            <a:off x="1447800" y="1600200"/>
            <a:ext cx="6553200" cy="4876800"/>
          </a:xfrm>
        </p:spPr>
        <p:txBody>
          <a:bodyPr/>
          <a:lstStyle/>
          <a:p>
            <a:pPr marL="0" indent="0">
              <a:buFontTx/>
              <a:buNone/>
              <a:defRPr/>
            </a:pPr>
            <a:endParaRPr lang="en-US" altLang="en-US" sz="2800" dirty="0"/>
          </a:p>
          <a:p>
            <a:pPr marL="0" indent="0">
              <a:buFontTx/>
              <a:buNone/>
              <a:defRPr/>
            </a:pPr>
            <a:endParaRPr lang="en-US" altLang="en-US" sz="2800" dirty="0"/>
          </a:p>
          <a:p>
            <a:pPr marL="0" lvl="1" indent="0" algn="ctr">
              <a:buFontTx/>
              <a:buNone/>
              <a:defRPr/>
            </a:pPr>
            <a:r>
              <a:rPr lang="en-US" sz="2000" i="1" dirty="0">
                <a:ea typeface="+mn-ea"/>
                <a:cs typeface="+mn-cs"/>
              </a:rPr>
              <a:t>Advertiser X</a:t>
            </a:r>
            <a:r>
              <a:rPr lang="en-US" sz="2000" dirty="0">
                <a:ea typeface="+mn-ea"/>
                <a:cs typeface="+mn-cs"/>
              </a:rPr>
              <a:t> and Radio Station partner to celebrate Black families, leadership and service in the community by creating an ongoing opportunity for residents to paint positive messages on a display of blank canvases in a public park or surrounding an </a:t>
            </a:r>
            <a:r>
              <a:rPr lang="en-US" sz="2000" i="1" dirty="0">
                <a:ea typeface="+mn-ea"/>
                <a:cs typeface="+mn-cs"/>
              </a:rPr>
              <a:t>Advertiser X</a:t>
            </a:r>
            <a:r>
              <a:rPr lang="en-US" sz="2000" dirty="0">
                <a:ea typeface="+mn-ea"/>
                <a:cs typeface="+mn-cs"/>
              </a:rPr>
              <a:t> location.</a:t>
            </a:r>
          </a:p>
          <a:p>
            <a:pPr marL="0" lvl="1" indent="0" algn="ctr">
              <a:buFontTx/>
              <a:buNone/>
              <a:defRPr/>
            </a:pPr>
            <a:endParaRPr lang="en-US" sz="2000" dirty="0">
              <a:ea typeface="+mn-ea"/>
              <a:cs typeface="+mn-cs"/>
            </a:endParaRPr>
          </a:p>
          <a:p>
            <a:pPr marL="0" lvl="1" indent="0" algn="ctr">
              <a:buFontTx/>
              <a:buNone/>
              <a:defRPr/>
            </a:pPr>
            <a:endParaRPr lang="en-US" sz="1800" dirty="0">
              <a:ea typeface="+mn-ea"/>
              <a:cs typeface="+mn-cs"/>
            </a:endParaRPr>
          </a:p>
        </p:txBody>
      </p:sp>
    </p:spTree>
    <p:extLst>
      <p:ext uri="{BB962C8B-B14F-4D97-AF65-F5344CB8AC3E}">
        <p14:creationId xmlns:p14="http://schemas.microsoft.com/office/powerpoint/2010/main" val="2562431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a:t>Portraits of Black Culture</a:t>
            </a:r>
          </a:p>
        </p:txBody>
      </p:sp>
      <p:sp>
        <p:nvSpPr>
          <p:cNvPr id="3" name="Content Placeholder 2"/>
          <p:cNvSpPr>
            <a:spLocks noGrp="1"/>
          </p:cNvSpPr>
          <p:nvPr>
            <p:ph idx="1"/>
          </p:nvPr>
        </p:nvSpPr>
        <p:spPr>
          <a:xfrm>
            <a:off x="457200" y="1524000"/>
            <a:ext cx="8305800" cy="4648200"/>
          </a:xfrm>
        </p:spPr>
        <p:txBody>
          <a:bodyPr/>
          <a:lstStyle/>
          <a:p>
            <a:pPr marL="0" indent="0">
              <a:buFontTx/>
              <a:buNone/>
              <a:defRPr/>
            </a:pPr>
            <a:r>
              <a:rPr lang="en-US" sz="1600" dirty="0"/>
              <a:t>How it works:</a:t>
            </a:r>
          </a:p>
          <a:p>
            <a:pPr>
              <a:lnSpc>
                <a:spcPct val="80000"/>
              </a:lnSpc>
              <a:defRPr/>
            </a:pPr>
            <a:endParaRPr lang="en-US" altLang="en-US" sz="1800" dirty="0"/>
          </a:p>
          <a:p>
            <a:pPr>
              <a:lnSpc>
                <a:spcPct val="80000"/>
              </a:lnSpc>
              <a:defRPr/>
            </a:pPr>
            <a:r>
              <a:rPr lang="en-US" altLang="en-US" sz="1800" dirty="0"/>
              <a:t>Radio station erects large canvases at a public park or </a:t>
            </a:r>
            <a:r>
              <a:rPr lang="en-US" altLang="en-US" sz="1800" i="1" dirty="0"/>
              <a:t>Advertiser X</a:t>
            </a:r>
            <a:r>
              <a:rPr lang="en-US" altLang="en-US" sz="1800" dirty="0"/>
              <a:t> properties and acquires the waterproof acrylic paints and materials for members of the community to create and paint their portraits.</a:t>
            </a:r>
          </a:p>
          <a:p>
            <a:pPr>
              <a:lnSpc>
                <a:spcPct val="80000"/>
              </a:lnSpc>
              <a:defRPr/>
            </a:pPr>
            <a:endParaRPr lang="en-US" altLang="en-US" sz="1800" dirty="0"/>
          </a:p>
          <a:p>
            <a:pPr>
              <a:lnSpc>
                <a:spcPct val="80000"/>
              </a:lnSpc>
              <a:defRPr/>
            </a:pPr>
            <a:r>
              <a:rPr lang="en-US" altLang="en-US" sz="1800" dirty="0"/>
              <a:t>Radio station will create a series of promotional spots that invite the community to participate by logging on to the radio station website to sign up for a date/time to paint their canvas.</a:t>
            </a:r>
          </a:p>
          <a:p>
            <a:pPr lvl="1">
              <a:lnSpc>
                <a:spcPct val="80000"/>
              </a:lnSpc>
              <a:defRPr/>
            </a:pPr>
            <a:endParaRPr lang="en-US" altLang="en-US" sz="1600" dirty="0"/>
          </a:p>
          <a:p>
            <a:pPr lvl="1">
              <a:lnSpc>
                <a:spcPct val="80000"/>
              </a:lnSpc>
              <a:defRPr/>
            </a:pPr>
            <a:r>
              <a:rPr lang="en-US" altLang="en-US" sz="1600" dirty="0"/>
              <a:t>Spots will include a description of the Portraits of Black Culture program – inviting community members to celebrate pride for the contribution that black families, leaders and businesses have made to the city/town, support for one another and inspirational and positive messages.</a:t>
            </a:r>
          </a:p>
          <a:p>
            <a:pPr lvl="1">
              <a:lnSpc>
                <a:spcPct val="80000"/>
              </a:lnSpc>
              <a:defRPr/>
            </a:pPr>
            <a:endParaRPr lang="en-US" altLang="en-US" sz="1600" dirty="0"/>
          </a:p>
          <a:p>
            <a:pPr lvl="1">
              <a:lnSpc>
                <a:spcPct val="80000"/>
              </a:lnSpc>
              <a:defRPr/>
            </a:pPr>
            <a:r>
              <a:rPr lang="en-US" altLang="en-US" sz="1600" dirty="0"/>
              <a:t>Promo spots will be created as :30 and :60 spots and run adjacent to an </a:t>
            </a:r>
            <a:r>
              <a:rPr lang="en-US" altLang="en-US" sz="1600" i="1" dirty="0"/>
              <a:t>Advertiser X</a:t>
            </a:r>
            <a:r>
              <a:rPr lang="en-US" altLang="en-US" sz="1600" dirty="0"/>
              <a:t> community-oriented brand spot.</a:t>
            </a:r>
          </a:p>
          <a:p>
            <a:pPr lvl="1">
              <a:lnSpc>
                <a:spcPct val="80000"/>
              </a:lnSpc>
              <a:defRPr/>
            </a:pPr>
            <a:endParaRPr lang="en-US" altLang="en-US" sz="1600" dirty="0"/>
          </a:p>
          <a:p>
            <a:pPr lvl="1">
              <a:lnSpc>
                <a:spcPct val="80000"/>
              </a:lnSpc>
              <a:defRPr/>
            </a:pPr>
            <a:r>
              <a:rPr lang="en-US" altLang="en-US" sz="1600" dirty="0"/>
              <a:t>Spots will run across dayparts in high frequency to generate awareness and drive participation.</a:t>
            </a:r>
          </a:p>
          <a:p>
            <a:pPr lvl="1">
              <a:lnSpc>
                <a:spcPct val="80000"/>
              </a:lnSpc>
              <a:defRPr/>
            </a:pPr>
            <a:endParaRPr lang="en-US" altLang="en-US" sz="1600" dirty="0"/>
          </a:p>
          <a:p>
            <a:pPr lvl="1">
              <a:lnSpc>
                <a:spcPct val="80000"/>
              </a:lnSpc>
              <a:defRPr/>
            </a:pPr>
            <a:endParaRPr lang="en-US" altLang="en-US" sz="1600" dirty="0"/>
          </a:p>
        </p:txBody>
      </p:sp>
    </p:spTree>
    <p:extLst>
      <p:ext uri="{BB962C8B-B14F-4D97-AF65-F5344CB8AC3E}">
        <p14:creationId xmlns:p14="http://schemas.microsoft.com/office/powerpoint/2010/main" val="16244784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a:t>Portraits of Black Culture</a:t>
            </a:r>
          </a:p>
        </p:txBody>
      </p:sp>
      <p:sp>
        <p:nvSpPr>
          <p:cNvPr id="3" name="Content Placeholder 2"/>
          <p:cNvSpPr>
            <a:spLocks noGrp="1"/>
          </p:cNvSpPr>
          <p:nvPr>
            <p:ph idx="1"/>
          </p:nvPr>
        </p:nvSpPr>
        <p:spPr>
          <a:xfrm>
            <a:off x="457200" y="1371600"/>
            <a:ext cx="8305800" cy="4648200"/>
          </a:xfrm>
        </p:spPr>
        <p:txBody>
          <a:bodyPr/>
          <a:lstStyle/>
          <a:p>
            <a:pPr marL="0" indent="0">
              <a:buFontTx/>
              <a:buNone/>
              <a:defRPr/>
            </a:pPr>
            <a:r>
              <a:rPr lang="en-US" sz="1600" dirty="0"/>
              <a:t>How it works:</a:t>
            </a:r>
          </a:p>
          <a:p>
            <a:pPr>
              <a:lnSpc>
                <a:spcPct val="80000"/>
              </a:lnSpc>
              <a:defRPr/>
            </a:pPr>
            <a:endParaRPr lang="en-US" altLang="en-US" sz="1800" dirty="0"/>
          </a:p>
          <a:p>
            <a:pPr marL="342900" lvl="1" indent="-342900">
              <a:lnSpc>
                <a:spcPct val="80000"/>
              </a:lnSpc>
              <a:buChar char="•"/>
              <a:defRPr/>
            </a:pPr>
            <a:r>
              <a:rPr lang="en-US" altLang="en-US" sz="1800" dirty="0">
                <a:ea typeface="+mn-ea"/>
                <a:cs typeface="+mn-cs"/>
              </a:rPr>
              <a:t>Radio station will create an event page on its website to house all the details for how the program works and to host sign ups for community members to participate in “portraits of </a:t>
            </a:r>
            <a:r>
              <a:rPr lang="en-US" altLang="en-US" sz="1800" dirty="0"/>
              <a:t>B</a:t>
            </a:r>
            <a:r>
              <a:rPr lang="en-US" altLang="en-US" sz="1800" dirty="0">
                <a:ea typeface="+mn-ea"/>
                <a:cs typeface="+mn-cs"/>
              </a:rPr>
              <a:t>lack culture.” Page will include:</a:t>
            </a:r>
          </a:p>
          <a:p>
            <a:pPr lvl="1">
              <a:lnSpc>
                <a:spcPct val="80000"/>
              </a:lnSpc>
              <a:defRPr/>
            </a:pPr>
            <a:endParaRPr lang="en-US" altLang="en-US" sz="1600" dirty="0"/>
          </a:p>
          <a:p>
            <a:pPr lvl="1">
              <a:lnSpc>
                <a:spcPct val="80000"/>
              </a:lnSpc>
              <a:defRPr/>
            </a:pPr>
            <a:r>
              <a:rPr lang="en-US" altLang="en-US" sz="1600" dirty="0"/>
              <a:t>Details and inspirational ideas for painting each canvas</a:t>
            </a:r>
          </a:p>
          <a:p>
            <a:pPr lvl="1">
              <a:lnSpc>
                <a:spcPct val="80000"/>
              </a:lnSpc>
              <a:defRPr/>
            </a:pPr>
            <a:r>
              <a:rPr lang="en-US" altLang="en-US" sz="1600" dirty="0"/>
              <a:t>“Rules” for painting (e.g. no profanity, no offensive messages, no negativity, etc.)</a:t>
            </a:r>
          </a:p>
          <a:p>
            <a:pPr lvl="1">
              <a:lnSpc>
                <a:spcPct val="80000"/>
              </a:lnSpc>
              <a:defRPr/>
            </a:pPr>
            <a:r>
              <a:rPr lang="en-US" altLang="en-US" sz="1600" dirty="0"/>
              <a:t>Schedule of painting sessions will be created to ensure social distancing and safety measures due to COVID-19</a:t>
            </a:r>
          </a:p>
          <a:p>
            <a:pPr marL="342900" lvl="1" indent="-342900">
              <a:lnSpc>
                <a:spcPct val="80000"/>
              </a:lnSpc>
              <a:buChar char="•"/>
              <a:defRPr/>
            </a:pPr>
            <a:endParaRPr lang="en-US" altLang="en-US" sz="1800" dirty="0">
              <a:ea typeface="+mn-ea"/>
              <a:cs typeface="+mn-cs"/>
            </a:endParaRPr>
          </a:p>
          <a:p>
            <a:pPr marL="342900" lvl="1" indent="-342900">
              <a:lnSpc>
                <a:spcPct val="80000"/>
              </a:lnSpc>
              <a:buChar char="•"/>
              <a:defRPr/>
            </a:pPr>
            <a:r>
              <a:rPr lang="en-US" altLang="en-US" sz="1800" dirty="0">
                <a:ea typeface="+mn-ea"/>
                <a:cs typeface="+mn-cs"/>
              </a:rPr>
              <a:t>Talent from the radio station will be on hand for each “painting” day and participate by creating their own portrait.</a:t>
            </a:r>
          </a:p>
          <a:p>
            <a:pPr marL="342900" lvl="1" indent="-342900">
              <a:lnSpc>
                <a:spcPct val="80000"/>
              </a:lnSpc>
              <a:buChar char="•"/>
              <a:defRPr/>
            </a:pPr>
            <a:endParaRPr lang="en-US" altLang="en-US" sz="1800" dirty="0">
              <a:ea typeface="+mn-ea"/>
              <a:cs typeface="+mn-cs"/>
            </a:endParaRPr>
          </a:p>
          <a:p>
            <a:pPr marL="342900" lvl="1" indent="-342900">
              <a:lnSpc>
                <a:spcPct val="80000"/>
              </a:lnSpc>
              <a:buChar char="•"/>
              <a:defRPr/>
            </a:pPr>
            <a:r>
              <a:rPr lang="en-US" altLang="en-US" sz="1800" dirty="0">
                <a:ea typeface="+mn-ea"/>
                <a:cs typeface="+mn-cs"/>
              </a:rPr>
              <a:t>Radio station will cover each “portraits of Black culture” event on-air via call-ins and posting images of works of art and painting in progress on the website and social media pages.</a:t>
            </a:r>
          </a:p>
          <a:p>
            <a:pPr marL="342900" lvl="1" indent="-342900">
              <a:lnSpc>
                <a:spcPct val="80000"/>
              </a:lnSpc>
              <a:buChar char="•"/>
              <a:defRPr/>
            </a:pPr>
            <a:endParaRPr lang="en-US" altLang="en-US" sz="1800" dirty="0">
              <a:ea typeface="+mn-ea"/>
              <a:cs typeface="+mn-cs"/>
            </a:endParaRPr>
          </a:p>
          <a:p>
            <a:pPr lvl="1">
              <a:lnSpc>
                <a:spcPct val="80000"/>
              </a:lnSpc>
              <a:defRPr/>
            </a:pPr>
            <a:endParaRPr lang="en-US" altLang="en-US" sz="1600" dirty="0"/>
          </a:p>
          <a:p>
            <a:pPr lvl="1">
              <a:lnSpc>
                <a:spcPct val="80000"/>
              </a:lnSpc>
              <a:defRPr/>
            </a:pPr>
            <a:endParaRPr lang="en-US" altLang="en-US" sz="1400" dirty="0"/>
          </a:p>
        </p:txBody>
      </p:sp>
    </p:spTree>
    <p:extLst>
      <p:ext uri="{BB962C8B-B14F-4D97-AF65-F5344CB8AC3E}">
        <p14:creationId xmlns:p14="http://schemas.microsoft.com/office/powerpoint/2010/main" val="796545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a:t>Portraits of Black Culture</a:t>
            </a:r>
          </a:p>
        </p:txBody>
      </p:sp>
      <p:sp>
        <p:nvSpPr>
          <p:cNvPr id="3" name="Content Placeholder 2"/>
          <p:cNvSpPr>
            <a:spLocks noGrp="1"/>
          </p:cNvSpPr>
          <p:nvPr>
            <p:ph idx="1"/>
          </p:nvPr>
        </p:nvSpPr>
        <p:spPr>
          <a:xfrm>
            <a:off x="457200" y="1371600"/>
            <a:ext cx="8305800" cy="4648200"/>
          </a:xfrm>
        </p:spPr>
        <p:txBody>
          <a:bodyPr/>
          <a:lstStyle/>
          <a:p>
            <a:pPr marL="0" indent="0">
              <a:buFontTx/>
              <a:buNone/>
              <a:defRPr/>
            </a:pPr>
            <a:r>
              <a:rPr lang="en-US" sz="1600" dirty="0"/>
              <a:t>How it works:</a:t>
            </a:r>
          </a:p>
          <a:p>
            <a:pPr>
              <a:lnSpc>
                <a:spcPct val="80000"/>
              </a:lnSpc>
              <a:defRPr/>
            </a:pPr>
            <a:endParaRPr lang="en-US" altLang="en-US" sz="1800" dirty="0"/>
          </a:p>
          <a:p>
            <a:pPr marL="342900" lvl="1" indent="-342900">
              <a:lnSpc>
                <a:spcPct val="80000"/>
              </a:lnSpc>
              <a:buChar char="•"/>
              <a:defRPr/>
            </a:pPr>
            <a:r>
              <a:rPr lang="en-US" altLang="en-US" sz="1800" dirty="0">
                <a:ea typeface="+mn-ea"/>
                <a:cs typeface="+mn-cs"/>
              </a:rPr>
              <a:t>Portraits of Black Culture will take place each week during Black History Month and may continue beyond.</a:t>
            </a:r>
          </a:p>
          <a:p>
            <a:pPr lvl="1">
              <a:lnSpc>
                <a:spcPct val="80000"/>
              </a:lnSpc>
              <a:defRPr/>
            </a:pPr>
            <a:endParaRPr lang="en-US" altLang="en-US" sz="1600" dirty="0"/>
          </a:p>
          <a:p>
            <a:pPr marL="342900" lvl="1" indent="-342900">
              <a:lnSpc>
                <a:spcPct val="80000"/>
              </a:lnSpc>
              <a:buChar char="•"/>
              <a:defRPr/>
            </a:pPr>
            <a:r>
              <a:rPr lang="en-US" altLang="en-US" sz="1800" dirty="0">
                <a:ea typeface="+mn-ea"/>
                <a:cs typeface="+mn-cs"/>
              </a:rPr>
              <a:t>Participants are encouraged to take selfies of their Portrait of Black Culture and post to social media with #PortraitsOfBlackCulture @AdvertiserX and @RadioStation.</a:t>
            </a:r>
          </a:p>
          <a:p>
            <a:pPr marL="342900" lvl="1" indent="-342900">
              <a:lnSpc>
                <a:spcPct val="80000"/>
              </a:lnSpc>
              <a:buChar char="•"/>
              <a:defRPr/>
            </a:pPr>
            <a:endParaRPr lang="en-US" altLang="en-US" sz="1800" dirty="0">
              <a:ea typeface="+mn-ea"/>
              <a:cs typeface="+mn-cs"/>
            </a:endParaRPr>
          </a:p>
          <a:p>
            <a:pPr marL="342900" lvl="1" indent="-342900">
              <a:lnSpc>
                <a:spcPct val="80000"/>
              </a:lnSpc>
              <a:buChar char="•"/>
              <a:defRPr/>
            </a:pPr>
            <a:endParaRPr lang="en-US" altLang="en-US" sz="1800" dirty="0">
              <a:ea typeface="+mn-ea"/>
              <a:cs typeface="+mn-cs"/>
            </a:endParaRPr>
          </a:p>
          <a:p>
            <a:pPr lvl="1">
              <a:lnSpc>
                <a:spcPct val="80000"/>
              </a:lnSpc>
              <a:defRPr/>
            </a:pPr>
            <a:endParaRPr lang="en-US" altLang="en-US" sz="1600" dirty="0"/>
          </a:p>
          <a:p>
            <a:pPr lvl="1">
              <a:lnSpc>
                <a:spcPct val="80000"/>
              </a:lnSpc>
              <a:defRPr/>
            </a:pPr>
            <a:endParaRPr lang="en-US" altLang="en-US" sz="1400" dirty="0"/>
          </a:p>
        </p:txBody>
      </p:sp>
    </p:spTree>
    <p:extLst>
      <p:ext uri="{BB962C8B-B14F-4D97-AF65-F5344CB8AC3E}">
        <p14:creationId xmlns:p14="http://schemas.microsoft.com/office/powerpoint/2010/main" val="297089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F10960F1-2015-4983-820E-227DB1678876}"/>
              </a:ext>
            </a:extLst>
          </p:cNvPr>
          <p:cNvSpPr>
            <a:spLocks noGrp="1" noChangeArrowheads="1"/>
          </p:cNvSpPr>
          <p:nvPr>
            <p:ph type="title"/>
          </p:nvPr>
        </p:nvSpPr>
        <p:spPr>
          <a:xfrm>
            <a:off x="457200" y="152400"/>
            <a:ext cx="8229600" cy="1143000"/>
          </a:xfrm>
        </p:spPr>
        <p:txBody>
          <a:bodyPr/>
          <a:lstStyle/>
          <a:p>
            <a:pPr eaLnBrk="1" hangingPunct="1"/>
            <a:r>
              <a:rPr lang="en-US" altLang="en-US" dirty="0">
                <a:solidFill>
                  <a:schemeClr val="tx1"/>
                </a:solidFill>
              </a:rPr>
              <a:t>Black Strong </a:t>
            </a:r>
          </a:p>
        </p:txBody>
      </p:sp>
      <p:sp>
        <p:nvSpPr>
          <p:cNvPr id="24579" name="Rectangle 3">
            <a:extLst>
              <a:ext uri="{FF2B5EF4-FFF2-40B4-BE49-F238E27FC236}">
                <a16:creationId xmlns:a16="http://schemas.microsoft.com/office/drawing/2014/main" id="{2B751145-C731-4FAF-8D2D-4B1E592C4A23}"/>
              </a:ext>
            </a:extLst>
          </p:cNvPr>
          <p:cNvSpPr>
            <a:spLocks noGrp="1" noChangeArrowheads="1"/>
          </p:cNvSpPr>
          <p:nvPr>
            <p:ph type="body" idx="1"/>
          </p:nvPr>
        </p:nvSpPr>
        <p:spPr>
          <a:xfrm>
            <a:off x="1776413" y="1219200"/>
            <a:ext cx="5715000" cy="5029200"/>
          </a:xfrm>
        </p:spPr>
        <p:txBody>
          <a:bodyPr/>
          <a:lstStyle/>
          <a:p>
            <a:pPr marL="0" indent="0" eaLnBrk="1" hangingPunct="1">
              <a:buFontTx/>
              <a:buNone/>
            </a:pPr>
            <a:endParaRPr lang="en-US" altLang="en-US" sz="1800" dirty="0"/>
          </a:p>
          <a:p>
            <a:pPr marL="0" indent="0" algn="ctr">
              <a:buFontTx/>
              <a:buNone/>
            </a:pPr>
            <a:endParaRPr lang="en-US" altLang="en-US" sz="1800" dirty="0"/>
          </a:p>
          <a:p>
            <a:pPr marL="0" indent="0" algn="ctr">
              <a:buFontTx/>
              <a:buNone/>
            </a:pPr>
            <a:endParaRPr lang="en-US" altLang="en-US" sz="1800" dirty="0"/>
          </a:p>
          <a:p>
            <a:pPr marL="0" indent="0" algn="ctr">
              <a:buFontTx/>
              <a:buNone/>
            </a:pPr>
            <a:endParaRPr lang="en-US" altLang="en-US" sz="1800" dirty="0"/>
          </a:p>
          <a:p>
            <a:pPr marL="0" indent="0" algn="ctr">
              <a:buFontTx/>
              <a:buNone/>
            </a:pPr>
            <a:r>
              <a:rPr lang="en-US" altLang="en-US" sz="1800" dirty="0"/>
              <a:t>Radio station and </a:t>
            </a:r>
            <a:r>
              <a:rPr lang="en-US" altLang="en-US" sz="1800" i="1" dirty="0"/>
              <a:t>Advertiser X</a:t>
            </a:r>
            <a:r>
              <a:rPr lang="en-US" altLang="en-US" sz="1800" dirty="0"/>
              <a:t> present a weekly event series that drives attention to the strength and contributions that Black Americans make and have made to local society.</a:t>
            </a:r>
          </a:p>
        </p:txBody>
      </p:sp>
    </p:spTree>
    <p:extLst>
      <p:ext uri="{BB962C8B-B14F-4D97-AF65-F5344CB8AC3E}">
        <p14:creationId xmlns:p14="http://schemas.microsoft.com/office/powerpoint/2010/main" val="2161186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E885395A-EC92-4649-8E65-C5BF68B44BFF}"/>
              </a:ext>
            </a:extLst>
          </p:cNvPr>
          <p:cNvSpPr>
            <a:spLocks noGrp="1" noChangeArrowheads="1"/>
          </p:cNvSpPr>
          <p:nvPr>
            <p:ph type="title"/>
          </p:nvPr>
        </p:nvSpPr>
        <p:spPr>
          <a:xfrm>
            <a:off x="457200" y="76200"/>
            <a:ext cx="8229600" cy="1143000"/>
          </a:xfrm>
        </p:spPr>
        <p:txBody>
          <a:bodyPr/>
          <a:lstStyle/>
          <a:p>
            <a:r>
              <a:rPr lang="en-US" altLang="en-US" dirty="0">
                <a:solidFill>
                  <a:schemeClr val="tx1"/>
                </a:solidFill>
              </a:rPr>
              <a:t>Black Strong </a:t>
            </a:r>
          </a:p>
        </p:txBody>
      </p:sp>
      <p:sp>
        <p:nvSpPr>
          <p:cNvPr id="25603" name="Rectangle 3">
            <a:extLst>
              <a:ext uri="{FF2B5EF4-FFF2-40B4-BE49-F238E27FC236}">
                <a16:creationId xmlns:a16="http://schemas.microsoft.com/office/drawing/2014/main" id="{EC02A438-9EBA-4DA0-A0B9-37B832ED6375}"/>
              </a:ext>
            </a:extLst>
          </p:cNvPr>
          <p:cNvSpPr>
            <a:spLocks noGrp="1" noChangeArrowheads="1"/>
          </p:cNvSpPr>
          <p:nvPr>
            <p:ph type="body" idx="1"/>
          </p:nvPr>
        </p:nvSpPr>
        <p:spPr>
          <a:xfrm>
            <a:off x="457200" y="1417638"/>
            <a:ext cx="8229600" cy="4525962"/>
          </a:xfrm>
        </p:spPr>
        <p:txBody>
          <a:bodyPr/>
          <a:lstStyle/>
          <a:p>
            <a:r>
              <a:rPr lang="en-US" altLang="en-US" sz="2000" dirty="0"/>
              <a:t>Radio station creates and produces a series of :30 and :60 promotional spots that drives attention to the strength and contributions that Black Americans make and have made to the local community and invites listeners to participate in a variety of </a:t>
            </a:r>
            <a:r>
              <a:rPr lang="en-US" altLang="en-US" sz="2000" i="1" dirty="0"/>
              <a:t>Advertiser X</a:t>
            </a:r>
            <a:r>
              <a:rPr lang="en-US" altLang="en-US" sz="2000" dirty="0"/>
              <a:t>-sponsored activities each week.</a:t>
            </a:r>
          </a:p>
          <a:p>
            <a:endParaRPr lang="en-US" altLang="en-US" sz="2000" dirty="0"/>
          </a:p>
          <a:p>
            <a:r>
              <a:rPr lang="en-US" altLang="en-US" sz="2000" dirty="0"/>
              <a:t>Activities each week will be themed to support local, Black-owned businesses, help those in need, educate and inspire conversations about racial equality and fill neighborhoods in the local community with pride and positivity towards Black neighbors.</a:t>
            </a:r>
          </a:p>
          <a:p>
            <a:endParaRPr lang="en-US" altLang="en-US" sz="2000" dirty="0"/>
          </a:p>
          <a:p>
            <a:r>
              <a:rPr lang="en-US" altLang="en-US" sz="2000" dirty="0"/>
              <a:t>When listeners participate, they will be encouraged to post to their social pages using the hashtag #BlackStrong and tag the radio station and </a:t>
            </a:r>
            <a:r>
              <a:rPr lang="en-US" altLang="en-US" sz="2000" i="1" dirty="0"/>
              <a:t>Advertiser X</a:t>
            </a:r>
            <a:r>
              <a:rPr lang="en-US" altLang="en-US" sz="2000" dirty="0"/>
              <a:t>.</a:t>
            </a:r>
          </a:p>
        </p:txBody>
      </p:sp>
    </p:spTree>
    <p:extLst>
      <p:ext uri="{BB962C8B-B14F-4D97-AF65-F5344CB8AC3E}">
        <p14:creationId xmlns:p14="http://schemas.microsoft.com/office/powerpoint/2010/main" val="2467512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subTitle" idx="1"/>
          </p:nvPr>
        </p:nvSpPr>
        <p:spPr>
          <a:xfrm>
            <a:off x="990600" y="2743200"/>
            <a:ext cx="7239000" cy="990600"/>
          </a:xfrm>
        </p:spPr>
        <p:txBody>
          <a:bodyPr/>
          <a:lstStyle/>
          <a:p>
            <a:pPr eaLnBrk="1" hangingPunct="1"/>
            <a:r>
              <a:rPr lang="en-US" altLang="en-US" sz="2400" b="1" dirty="0"/>
              <a:t>Leveraging Radio and (</a:t>
            </a:r>
            <a:r>
              <a:rPr lang="en-US" altLang="en-US" sz="2400" b="1" i="1" dirty="0"/>
              <a:t>insert station name</a:t>
            </a:r>
            <a:r>
              <a:rPr lang="en-US" altLang="en-US" sz="2400" b="1" dirty="0"/>
              <a:t>) for (Advertisers in support of the African American Consumer) </a:t>
            </a:r>
          </a:p>
        </p:txBody>
      </p:sp>
      <p:sp>
        <p:nvSpPr>
          <p:cNvPr id="12291" name="TextBox 1"/>
          <p:cNvSpPr txBox="1">
            <a:spLocks noChangeArrowheads="1"/>
          </p:cNvSpPr>
          <p:nvPr/>
        </p:nvSpPr>
        <p:spPr bwMode="auto">
          <a:xfrm>
            <a:off x="3211513" y="4343400"/>
            <a:ext cx="25701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i="1" dirty="0"/>
              <a:t>(Insert date of meeting)</a:t>
            </a:r>
          </a:p>
        </p:txBody>
      </p:sp>
      <p:sp>
        <p:nvSpPr>
          <p:cNvPr id="12292" name="TextBox 5"/>
          <p:cNvSpPr txBox="1">
            <a:spLocks noChangeArrowheads="1"/>
          </p:cNvSpPr>
          <p:nvPr/>
        </p:nvSpPr>
        <p:spPr bwMode="auto">
          <a:xfrm>
            <a:off x="152400" y="152400"/>
            <a:ext cx="27876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dirty="0"/>
              <a:t>Presented by:</a:t>
            </a:r>
          </a:p>
          <a:p>
            <a:pPr eaLnBrk="1" hangingPunct="1">
              <a:spcBef>
                <a:spcPct val="0"/>
              </a:spcBef>
              <a:buFontTx/>
              <a:buNone/>
            </a:pPr>
            <a:r>
              <a:rPr lang="en-US" altLang="en-US" sz="1800" i="1" dirty="0"/>
              <a:t>Insert your name and title</a:t>
            </a:r>
          </a:p>
        </p:txBody>
      </p:sp>
      <p:sp>
        <p:nvSpPr>
          <p:cNvPr id="12293" name="TextBox 6"/>
          <p:cNvSpPr txBox="1">
            <a:spLocks noChangeArrowheads="1"/>
          </p:cNvSpPr>
          <p:nvPr/>
        </p:nvSpPr>
        <p:spPr bwMode="auto">
          <a:xfrm>
            <a:off x="1524000" y="6200775"/>
            <a:ext cx="58674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100" i="1" dirty="0"/>
              <a:t>INSERT RADIO STATION LOGO(S)</a:t>
            </a:r>
          </a:p>
        </p:txBody>
      </p:sp>
      <p:pic>
        <p:nvPicPr>
          <p:cNvPr id="7" name="Picture 2" descr="Image result for radio advertising bureau logo"/>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858000" y="5977582"/>
            <a:ext cx="2019300" cy="561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8527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9C5E3642-FF10-4041-9F57-D76C0B09290D}"/>
              </a:ext>
            </a:extLst>
          </p:cNvPr>
          <p:cNvSpPr>
            <a:spLocks noGrp="1" noChangeArrowheads="1"/>
          </p:cNvSpPr>
          <p:nvPr>
            <p:ph type="title"/>
          </p:nvPr>
        </p:nvSpPr>
        <p:spPr>
          <a:xfrm>
            <a:off x="457200" y="76200"/>
            <a:ext cx="8229600" cy="1143000"/>
          </a:xfrm>
        </p:spPr>
        <p:txBody>
          <a:bodyPr/>
          <a:lstStyle/>
          <a:p>
            <a:r>
              <a:rPr lang="en-US" altLang="en-US" dirty="0">
                <a:solidFill>
                  <a:schemeClr val="tx1"/>
                </a:solidFill>
              </a:rPr>
              <a:t>Black Strong</a:t>
            </a:r>
          </a:p>
        </p:txBody>
      </p:sp>
      <p:sp>
        <p:nvSpPr>
          <p:cNvPr id="29699" name="Rectangle 3">
            <a:extLst>
              <a:ext uri="{FF2B5EF4-FFF2-40B4-BE49-F238E27FC236}">
                <a16:creationId xmlns:a16="http://schemas.microsoft.com/office/drawing/2014/main" id="{ABCF7353-E14E-43C4-AA9B-7F43FDD0031F}"/>
              </a:ext>
            </a:extLst>
          </p:cNvPr>
          <p:cNvSpPr>
            <a:spLocks noGrp="1" noChangeArrowheads="1"/>
          </p:cNvSpPr>
          <p:nvPr>
            <p:ph type="body" idx="1"/>
          </p:nvPr>
        </p:nvSpPr>
        <p:spPr>
          <a:xfrm>
            <a:off x="482600" y="1371600"/>
            <a:ext cx="8229600" cy="4525962"/>
          </a:xfrm>
        </p:spPr>
        <p:txBody>
          <a:bodyPr/>
          <a:lstStyle/>
          <a:p>
            <a:pPr marL="0" indent="0">
              <a:buNone/>
              <a:defRPr/>
            </a:pPr>
            <a:r>
              <a:rPr lang="en-US" altLang="en-US" sz="2000" dirty="0"/>
              <a:t>Examples of weekly activities may include:</a:t>
            </a:r>
          </a:p>
          <a:p>
            <a:endParaRPr lang="en-US" altLang="en-US" sz="1050" dirty="0"/>
          </a:p>
          <a:p>
            <a:r>
              <a:rPr lang="en-US" altLang="en-US" sz="1800" dirty="0"/>
              <a:t>Support local businesses</a:t>
            </a:r>
          </a:p>
          <a:p>
            <a:pPr lvl="1"/>
            <a:r>
              <a:rPr lang="en-US" sz="1200" dirty="0"/>
              <a:t>Black</a:t>
            </a:r>
            <a:r>
              <a:rPr lang="en-US" altLang="en-US" sz="1200" dirty="0"/>
              <a:t>-</a:t>
            </a:r>
            <a:r>
              <a:rPr lang="en-US" sz="1200" dirty="0"/>
              <a:t>owned restaurant review and special offer of the week – share with friends for a chance to win dinner for </a:t>
            </a:r>
            <a:r>
              <a:rPr lang="en-US" altLang="en-US" sz="1200" dirty="0"/>
              <a:t>four</a:t>
            </a:r>
            <a:r>
              <a:rPr lang="en-US" sz="1200" dirty="0"/>
              <a:t>.</a:t>
            </a:r>
          </a:p>
          <a:p>
            <a:pPr lvl="1"/>
            <a:r>
              <a:rPr lang="en-US" sz="1200" dirty="0"/>
              <a:t>Follow, support and leave positive reviews for local </a:t>
            </a:r>
            <a:r>
              <a:rPr lang="en-US" altLang="en-US" sz="1200" dirty="0"/>
              <a:t>B</a:t>
            </a:r>
            <a:r>
              <a:rPr lang="en-US" sz="1200" dirty="0"/>
              <a:t>lack</a:t>
            </a:r>
            <a:r>
              <a:rPr lang="en-US" altLang="en-US" sz="1200" dirty="0"/>
              <a:t>-</a:t>
            </a:r>
            <a:r>
              <a:rPr lang="en-US" sz="1200" dirty="0"/>
              <a:t>owned business on social media for a chance to win radio station swag.</a:t>
            </a:r>
          </a:p>
          <a:p>
            <a:pPr lvl="1"/>
            <a:r>
              <a:rPr lang="en-US" sz="1200" i="1" dirty="0"/>
              <a:t>Advertiser X</a:t>
            </a:r>
            <a:r>
              <a:rPr lang="en-US" sz="1200" dirty="0"/>
              <a:t> waives various fees if listeners provide proof of purchase from local </a:t>
            </a:r>
            <a:r>
              <a:rPr lang="en-US" altLang="en-US" sz="1200" dirty="0"/>
              <a:t>B</a:t>
            </a:r>
            <a:r>
              <a:rPr lang="en-US" sz="1200" dirty="0"/>
              <a:t>lack</a:t>
            </a:r>
            <a:r>
              <a:rPr lang="en-US" altLang="en-US" sz="1200" dirty="0"/>
              <a:t>-</a:t>
            </a:r>
            <a:r>
              <a:rPr lang="en-US" sz="1200" dirty="0"/>
              <a:t>owned businesses.</a:t>
            </a:r>
          </a:p>
          <a:p>
            <a:pPr lvl="1"/>
            <a:r>
              <a:rPr lang="en-US" sz="1200" dirty="0"/>
              <a:t>Nominate a local black owned business to receive a one-week ad schedule on the radio station.</a:t>
            </a:r>
          </a:p>
          <a:p>
            <a:pPr lvl="1"/>
            <a:endParaRPr lang="en-US" altLang="en-US" sz="1400" dirty="0"/>
          </a:p>
          <a:p>
            <a:r>
              <a:rPr lang="en-US" altLang="en-US" sz="1800" dirty="0"/>
              <a:t>Help Black families in need </a:t>
            </a:r>
          </a:p>
          <a:p>
            <a:pPr lvl="1"/>
            <a:r>
              <a:rPr lang="en-US" sz="1200" dirty="0"/>
              <a:t>Food and clothing drives</a:t>
            </a:r>
          </a:p>
          <a:p>
            <a:pPr lvl="1"/>
            <a:r>
              <a:rPr lang="en-US" sz="1200" dirty="0"/>
              <a:t>Radiothons to raise money for local families in need</a:t>
            </a:r>
          </a:p>
          <a:p>
            <a:pPr lvl="1"/>
            <a:r>
              <a:rPr lang="en-US" sz="1200" dirty="0"/>
              <a:t>Zoom chats with those in the hospital and/or nursing homes</a:t>
            </a:r>
          </a:p>
          <a:p>
            <a:pPr lvl="1"/>
            <a:r>
              <a:rPr lang="en-US" sz="1200" dirty="0"/>
              <a:t>Volunteering at the local food bank or in a charity shop</a:t>
            </a:r>
          </a:p>
          <a:p>
            <a:pPr lvl="1"/>
            <a:endParaRPr lang="en-US" altLang="en-US" sz="1400" dirty="0"/>
          </a:p>
          <a:p>
            <a:r>
              <a:rPr lang="en-US" altLang="en-US" sz="1800" dirty="0"/>
              <a:t>Fill neighborhoods in the local community with pride and positivity.</a:t>
            </a:r>
          </a:p>
          <a:p>
            <a:pPr lvl="1">
              <a:defRPr/>
            </a:pPr>
            <a:r>
              <a:rPr lang="en-US" sz="1200" dirty="0"/>
              <a:t>Conservation projects</a:t>
            </a:r>
          </a:p>
          <a:p>
            <a:pPr lvl="1">
              <a:defRPr/>
            </a:pPr>
            <a:r>
              <a:rPr lang="en-US" sz="1200" dirty="0"/>
              <a:t>Community and mentorship projects to support Black youth</a:t>
            </a:r>
          </a:p>
          <a:p>
            <a:pPr>
              <a:defRPr/>
            </a:pPr>
            <a:endParaRPr lang="en-US" altLang="en-US" sz="1200" dirty="0"/>
          </a:p>
        </p:txBody>
      </p:sp>
    </p:spTree>
    <p:extLst>
      <p:ext uri="{BB962C8B-B14F-4D97-AF65-F5344CB8AC3E}">
        <p14:creationId xmlns:p14="http://schemas.microsoft.com/office/powerpoint/2010/main" val="3075769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9C5E3642-FF10-4041-9F57-D76C0B09290D}"/>
              </a:ext>
            </a:extLst>
          </p:cNvPr>
          <p:cNvSpPr>
            <a:spLocks noGrp="1" noChangeArrowheads="1"/>
          </p:cNvSpPr>
          <p:nvPr>
            <p:ph type="title"/>
          </p:nvPr>
        </p:nvSpPr>
        <p:spPr>
          <a:xfrm>
            <a:off x="457200" y="76200"/>
            <a:ext cx="8229600" cy="1143000"/>
          </a:xfrm>
        </p:spPr>
        <p:txBody>
          <a:bodyPr/>
          <a:lstStyle/>
          <a:p>
            <a:r>
              <a:rPr lang="en-US" altLang="en-US" dirty="0">
                <a:solidFill>
                  <a:schemeClr val="tx1"/>
                </a:solidFill>
              </a:rPr>
              <a:t>Black Strong </a:t>
            </a:r>
          </a:p>
        </p:txBody>
      </p:sp>
      <p:sp>
        <p:nvSpPr>
          <p:cNvPr id="29699" name="Rectangle 3">
            <a:extLst>
              <a:ext uri="{FF2B5EF4-FFF2-40B4-BE49-F238E27FC236}">
                <a16:creationId xmlns:a16="http://schemas.microsoft.com/office/drawing/2014/main" id="{ABCF7353-E14E-43C4-AA9B-7F43FDD0031F}"/>
              </a:ext>
            </a:extLst>
          </p:cNvPr>
          <p:cNvSpPr>
            <a:spLocks noGrp="1" noChangeArrowheads="1"/>
          </p:cNvSpPr>
          <p:nvPr>
            <p:ph type="body" idx="1"/>
          </p:nvPr>
        </p:nvSpPr>
        <p:spPr>
          <a:xfrm>
            <a:off x="457200" y="1230745"/>
            <a:ext cx="8229600" cy="4525962"/>
          </a:xfrm>
        </p:spPr>
        <p:txBody>
          <a:bodyPr/>
          <a:lstStyle/>
          <a:p>
            <a:endParaRPr lang="en-US" altLang="en-US" sz="1100" dirty="0"/>
          </a:p>
          <a:p>
            <a:r>
              <a:rPr lang="en-US" altLang="en-US" sz="2000" dirty="0"/>
              <a:t>Each week, the Black Strong activities will be promoted across all radio station platforms:</a:t>
            </a:r>
          </a:p>
          <a:p>
            <a:endParaRPr lang="en-US" altLang="en-US" sz="2000" dirty="0"/>
          </a:p>
          <a:p>
            <a:pPr lvl="1"/>
            <a:r>
              <a:rPr lang="en-US" sz="1400" dirty="0"/>
              <a:t>Talent will participate by sharing facts about the richness of </a:t>
            </a:r>
            <a:r>
              <a:rPr lang="en-US" altLang="en-US" sz="1400" dirty="0"/>
              <a:t>B</a:t>
            </a:r>
            <a:r>
              <a:rPr lang="en-US" sz="1400" dirty="0"/>
              <a:t>lack history in the local community and tying it towards how they are participating in the weekly Black Strong program to keep heritage alive on-air and in streams.</a:t>
            </a:r>
          </a:p>
          <a:p>
            <a:pPr lvl="1"/>
            <a:endParaRPr lang="en-US" sz="1400" dirty="0"/>
          </a:p>
          <a:p>
            <a:pPr lvl="1"/>
            <a:r>
              <a:rPr lang="en-US" sz="1400" dirty="0"/>
              <a:t>Short</a:t>
            </a:r>
            <a:r>
              <a:rPr lang="en-US" altLang="en-US" sz="1400" dirty="0"/>
              <a:t>-</a:t>
            </a:r>
            <a:r>
              <a:rPr lang="en-US" sz="1400" dirty="0"/>
              <a:t>form reminder messages will run in high frequency across dayparts on-air and in streams.</a:t>
            </a:r>
          </a:p>
          <a:p>
            <a:pPr lvl="1"/>
            <a:endParaRPr lang="en-US" sz="1400" dirty="0"/>
          </a:p>
          <a:p>
            <a:pPr lvl="1"/>
            <a:r>
              <a:rPr lang="en-US" sz="1400" dirty="0"/>
              <a:t>Social media posts </a:t>
            </a:r>
            <a:r>
              <a:rPr lang="en-US" altLang="en-US" sz="1400" dirty="0"/>
              <a:t>will be made </a:t>
            </a:r>
            <a:r>
              <a:rPr lang="en-US" sz="1400" dirty="0"/>
              <a:t>across all platforms.</a:t>
            </a:r>
          </a:p>
          <a:p>
            <a:pPr lvl="1"/>
            <a:endParaRPr lang="en-US" sz="1400" dirty="0"/>
          </a:p>
          <a:p>
            <a:pPr lvl="1"/>
            <a:r>
              <a:rPr lang="en-US" sz="1400" dirty="0"/>
              <a:t>Radio station will host any/all volunteer-based activities and manage within all social distancing guidelines.</a:t>
            </a:r>
          </a:p>
          <a:p>
            <a:pPr lvl="1"/>
            <a:endParaRPr lang="en-US" sz="1400" dirty="0"/>
          </a:p>
          <a:p>
            <a:pPr lvl="1"/>
            <a:r>
              <a:rPr lang="en-US" sz="1400" dirty="0"/>
              <a:t>High impact, digital units on the home page of the Radio station’s website will feature the weekly activity with a click through to an </a:t>
            </a:r>
            <a:r>
              <a:rPr lang="en-US" sz="1400" i="1" dirty="0"/>
              <a:t>Advertiser X</a:t>
            </a:r>
            <a:r>
              <a:rPr lang="en-US" altLang="en-US" sz="1400" dirty="0"/>
              <a:t>-</a:t>
            </a:r>
            <a:r>
              <a:rPr lang="en-US" sz="1400" dirty="0"/>
              <a:t>branded Black Strong feature and contest page.</a:t>
            </a:r>
          </a:p>
          <a:p>
            <a:pPr lvl="1"/>
            <a:endParaRPr lang="en-US" sz="1400" dirty="0"/>
          </a:p>
          <a:p>
            <a:pPr lvl="1"/>
            <a:endParaRPr lang="en-US" altLang="en-US" sz="1600" dirty="0"/>
          </a:p>
          <a:p>
            <a:pPr>
              <a:defRPr/>
            </a:pPr>
            <a:endParaRPr lang="en-US" altLang="en-US" sz="1400" dirty="0"/>
          </a:p>
        </p:txBody>
      </p:sp>
    </p:spTree>
    <p:extLst>
      <p:ext uri="{BB962C8B-B14F-4D97-AF65-F5344CB8AC3E}">
        <p14:creationId xmlns:p14="http://schemas.microsoft.com/office/powerpoint/2010/main" val="36905509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9C5E3642-FF10-4041-9F57-D76C0B09290D}"/>
              </a:ext>
            </a:extLst>
          </p:cNvPr>
          <p:cNvSpPr>
            <a:spLocks noGrp="1" noChangeArrowheads="1"/>
          </p:cNvSpPr>
          <p:nvPr>
            <p:ph type="title"/>
          </p:nvPr>
        </p:nvSpPr>
        <p:spPr>
          <a:xfrm>
            <a:off x="457200" y="76200"/>
            <a:ext cx="8229600" cy="1143000"/>
          </a:xfrm>
        </p:spPr>
        <p:txBody>
          <a:bodyPr/>
          <a:lstStyle/>
          <a:p>
            <a:r>
              <a:rPr lang="en-US" altLang="en-US" dirty="0">
                <a:solidFill>
                  <a:schemeClr val="tx1"/>
                </a:solidFill>
              </a:rPr>
              <a:t>Black Strong</a:t>
            </a:r>
          </a:p>
        </p:txBody>
      </p:sp>
      <p:sp>
        <p:nvSpPr>
          <p:cNvPr id="29699" name="Rectangle 3">
            <a:extLst>
              <a:ext uri="{FF2B5EF4-FFF2-40B4-BE49-F238E27FC236}">
                <a16:creationId xmlns:a16="http://schemas.microsoft.com/office/drawing/2014/main" id="{ABCF7353-E14E-43C4-AA9B-7F43FDD0031F}"/>
              </a:ext>
            </a:extLst>
          </p:cNvPr>
          <p:cNvSpPr>
            <a:spLocks noGrp="1" noChangeArrowheads="1"/>
          </p:cNvSpPr>
          <p:nvPr>
            <p:ph type="body" idx="1"/>
          </p:nvPr>
        </p:nvSpPr>
        <p:spPr>
          <a:xfrm>
            <a:off x="457200" y="1230745"/>
            <a:ext cx="8229600" cy="4525962"/>
          </a:xfrm>
        </p:spPr>
        <p:txBody>
          <a:bodyPr/>
          <a:lstStyle/>
          <a:p>
            <a:endParaRPr lang="en-US" altLang="en-US" sz="1100" dirty="0"/>
          </a:p>
          <a:p>
            <a:r>
              <a:rPr lang="en-US" altLang="en-US" sz="2000" dirty="0"/>
              <a:t>Radio station will create an </a:t>
            </a:r>
            <a:r>
              <a:rPr lang="en-US" altLang="en-US" sz="2000" i="1" dirty="0"/>
              <a:t>Advertiser X</a:t>
            </a:r>
            <a:r>
              <a:rPr lang="en-US" altLang="en-US" sz="2000" dirty="0"/>
              <a:t>-branded Black Strong feature and contest page to include:</a:t>
            </a:r>
          </a:p>
          <a:p>
            <a:endParaRPr lang="en-US" altLang="en-US" sz="2000" dirty="0"/>
          </a:p>
          <a:p>
            <a:pPr lvl="1"/>
            <a:r>
              <a:rPr lang="en-US" sz="1400" dirty="0"/>
              <a:t>All current activities sponsored by </a:t>
            </a:r>
            <a:r>
              <a:rPr lang="en-US" sz="1400" i="1" dirty="0"/>
              <a:t>Advertiser X</a:t>
            </a:r>
            <a:r>
              <a:rPr lang="en-US" sz="1400" dirty="0"/>
              <a:t> with “how to participate”</a:t>
            </a:r>
          </a:p>
          <a:p>
            <a:pPr lvl="1"/>
            <a:endParaRPr lang="en-US" sz="1400" dirty="0"/>
          </a:p>
          <a:p>
            <a:pPr lvl="1"/>
            <a:r>
              <a:rPr lang="en-US" sz="1400" dirty="0"/>
              <a:t>Photo gallery and live stream of properly hashtagged social media posts.</a:t>
            </a:r>
          </a:p>
          <a:p>
            <a:pPr lvl="1"/>
            <a:endParaRPr lang="en-US" sz="1400" dirty="0"/>
          </a:p>
          <a:p>
            <a:pPr lvl="1"/>
            <a:r>
              <a:rPr lang="en-US" sz="1400" dirty="0"/>
              <a:t>Entry point for any/all contest-based activity.</a:t>
            </a:r>
          </a:p>
          <a:p>
            <a:pPr lvl="1"/>
            <a:endParaRPr lang="en-US" sz="1400" dirty="0"/>
          </a:p>
          <a:p>
            <a:pPr lvl="1"/>
            <a:r>
              <a:rPr lang="en-US" sz="1400" dirty="0"/>
              <a:t>Local web-based and in</a:t>
            </a:r>
            <a:r>
              <a:rPr lang="en-US" altLang="en-US" sz="1400" dirty="0"/>
              <a:t>-</a:t>
            </a:r>
            <a:r>
              <a:rPr lang="en-US" sz="1400" dirty="0"/>
              <a:t>person event listings.</a:t>
            </a:r>
          </a:p>
          <a:p>
            <a:pPr lvl="1"/>
            <a:endParaRPr lang="en-US" sz="1400" dirty="0"/>
          </a:p>
          <a:p>
            <a:pPr lvl="1"/>
            <a:r>
              <a:rPr lang="en-US" sz="1400" dirty="0"/>
              <a:t>Directory of local posts Black-owned businesses and charities to support with links to websites.</a:t>
            </a:r>
          </a:p>
          <a:p>
            <a:pPr lvl="1"/>
            <a:endParaRPr lang="en-US" sz="1400" dirty="0"/>
          </a:p>
          <a:p>
            <a:pPr lvl="1"/>
            <a:endParaRPr lang="en-US" altLang="en-US" sz="1600" dirty="0"/>
          </a:p>
          <a:p>
            <a:pPr>
              <a:defRPr/>
            </a:pPr>
            <a:endParaRPr lang="en-US" altLang="en-US" sz="1400" dirty="0"/>
          </a:p>
        </p:txBody>
      </p:sp>
    </p:spTree>
    <p:extLst>
      <p:ext uri="{BB962C8B-B14F-4D97-AF65-F5344CB8AC3E}">
        <p14:creationId xmlns:p14="http://schemas.microsoft.com/office/powerpoint/2010/main" val="9358895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3E7572DD-62A6-4A2A-8916-E7358307587D}"/>
              </a:ext>
            </a:extLst>
          </p:cNvPr>
          <p:cNvSpPr>
            <a:spLocks noGrp="1"/>
          </p:cNvSpPr>
          <p:nvPr>
            <p:ph type="title"/>
          </p:nvPr>
        </p:nvSpPr>
        <p:spPr/>
        <p:txBody>
          <a:bodyPr/>
          <a:lstStyle/>
          <a:p>
            <a:r>
              <a:rPr lang="en-US" altLang="en-US" dirty="0"/>
              <a:t>Idea: Behind the Music</a:t>
            </a:r>
            <a:br>
              <a:rPr lang="en-US" altLang="en-US" dirty="0"/>
            </a:br>
            <a:r>
              <a:rPr lang="en-US" altLang="en-US" sz="2000" dirty="0">
                <a:solidFill>
                  <a:schemeClr val="tx1">
                    <a:lumMod val="95000"/>
                    <a:lumOff val="5000"/>
                  </a:schemeClr>
                </a:solidFill>
              </a:rPr>
              <a:t>A Celebration of Black History’s Influence on Today’s Music</a:t>
            </a:r>
            <a:endParaRPr lang="en-US" altLang="en-US" sz="2400" dirty="0">
              <a:solidFill>
                <a:schemeClr val="tx1">
                  <a:lumMod val="95000"/>
                  <a:lumOff val="5000"/>
                </a:schemeClr>
              </a:solidFill>
            </a:endParaRPr>
          </a:p>
        </p:txBody>
      </p:sp>
      <p:sp>
        <p:nvSpPr>
          <p:cNvPr id="21507" name="Content Placeholder 2">
            <a:extLst>
              <a:ext uri="{FF2B5EF4-FFF2-40B4-BE49-F238E27FC236}">
                <a16:creationId xmlns:a16="http://schemas.microsoft.com/office/drawing/2014/main" id="{4B8A48BC-FCF5-465B-AAAD-2BE597E21FAB}"/>
              </a:ext>
            </a:extLst>
          </p:cNvPr>
          <p:cNvSpPr>
            <a:spLocks noGrp="1"/>
          </p:cNvSpPr>
          <p:nvPr>
            <p:ph idx="1"/>
          </p:nvPr>
        </p:nvSpPr>
        <p:spPr>
          <a:xfrm>
            <a:off x="1219200" y="1722438"/>
            <a:ext cx="7010400" cy="4525962"/>
          </a:xfrm>
        </p:spPr>
        <p:txBody>
          <a:bodyPr/>
          <a:lstStyle/>
          <a:p>
            <a:pPr marL="0" indent="0" algn="ctr">
              <a:buFontTx/>
              <a:buNone/>
              <a:defRPr/>
            </a:pPr>
            <a:endParaRPr lang="en-US" sz="2400" dirty="0"/>
          </a:p>
          <a:p>
            <a:pPr marL="0" indent="0" algn="ctr">
              <a:buFontTx/>
              <a:buNone/>
              <a:defRPr/>
            </a:pPr>
            <a:r>
              <a:rPr lang="en-US" sz="2000" dirty="0"/>
              <a:t>Radio station and </a:t>
            </a:r>
            <a:r>
              <a:rPr lang="en-US" sz="2000" i="1" dirty="0"/>
              <a:t>Advertiser X</a:t>
            </a:r>
            <a:r>
              <a:rPr lang="en-US" sz="2000" dirty="0"/>
              <a:t> partner to celebrate African American life in music and radio. Station will create a unique, multi-dimensional program that aims to applaud the culture that has influenced the quality audio entertainment that is heard on the radio, at concerts, in churches, in schools, on the street and about town today. </a:t>
            </a:r>
          </a:p>
          <a:p>
            <a:pPr>
              <a:defRPr/>
            </a:pPr>
            <a:endParaRPr lang="en-US" sz="1200" dirty="0"/>
          </a:p>
          <a:p>
            <a:pPr>
              <a:defRPr/>
            </a:pPr>
            <a:endParaRPr lang="en-US" sz="1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F1090E47-2ED1-4EA2-ADF4-A5C890FEEAFE}"/>
              </a:ext>
            </a:extLst>
          </p:cNvPr>
          <p:cNvSpPr>
            <a:spLocks noGrp="1"/>
          </p:cNvSpPr>
          <p:nvPr>
            <p:ph type="title"/>
          </p:nvPr>
        </p:nvSpPr>
        <p:spPr/>
        <p:txBody>
          <a:bodyPr/>
          <a:lstStyle/>
          <a:p>
            <a:r>
              <a:rPr lang="en-US" altLang="en-US" sz="3600" dirty="0"/>
              <a:t>Behind the Music</a:t>
            </a:r>
            <a:br>
              <a:rPr lang="en-US" altLang="en-US" sz="3600" dirty="0"/>
            </a:br>
            <a:r>
              <a:rPr lang="en-US" altLang="en-US" sz="2000" dirty="0">
                <a:solidFill>
                  <a:schemeClr val="tx1">
                    <a:lumMod val="95000"/>
                    <a:lumOff val="5000"/>
                  </a:schemeClr>
                </a:solidFill>
              </a:rPr>
              <a:t>A Celebration of Black History’s Influence on Today’s Music</a:t>
            </a:r>
            <a:endParaRPr lang="en-US" altLang="en-US" sz="2400" dirty="0">
              <a:solidFill>
                <a:schemeClr val="tx1">
                  <a:lumMod val="95000"/>
                  <a:lumOff val="5000"/>
                </a:schemeClr>
              </a:solidFill>
            </a:endParaRPr>
          </a:p>
        </p:txBody>
      </p:sp>
      <p:sp>
        <p:nvSpPr>
          <p:cNvPr id="23555" name="Content Placeholder 2">
            <a:extLst>
              <a:ext uri="{FF2B5EF4-FFF2-40B4-BE49-F238E27FC236}">
                <a16:creationId xmlns:a16="http://schemas.microsoft.com/office/drawing/2014/main" id="{49D8F71A-17AA-4486-A71D-1C57112B1357}"/>
              </a:ext>
            </a:extLst>
          </p:cNvPr>
          <p:cNvSpPr>
            <a:spLocks noGrp="1"/>
          </p:cNvSpPr>
          <p:nvPr>
            <p:ph idx="1"/>
          </p:nvPr>
        </p:nvSpPr>
        <p:spPr>
          <a:xfrm>
            <a:off x="457200" y="1798638"/>
            <a:ext cx="8229600" cy="4525962"/>
          </a:xfrm>
        </p:spPr>
        <p:txBody>
          <a:bodyPr/>
          <a:lstStyle/>
          <a:p>
            <a:endParaRPr lang="en-US" altLang="en-US" sz="1600" dirty="0"/>
          </a:p>
          <a:p>
            <a:r>
              <a:rPr lang="en-US" altLang="en-US" sz="1600" dirty="0"/>
              <a:t>Radio station will create and produce a vignettes series that highlights the outstanding achievements of Black music makers who have shaped the way listeners of all ages and demographics experience the music they love today.</a:t>
            </a:r>
          </a:p>
          <a:p>
            <a:endParaRPr lang="en-US" altLang="en-US" sz="1600" dirty="0"/>
          </a:p>
          <a:p>
            <a:r>
              <a:rPr lang="en-US" altLang="en-US" sz="1600" dirty="0"/>
              <a:t>Each :60 vignette will be sponsored by </a:t>
            </a:r>
            <a:r>
              <a:rPr lang="en-US" altLang="en-US" sz="1600" i="1" dirty="0"/>
              <a:t>Advertiser X</a:t>
            </a:r>
            <a:r>
              <a:rPr lang="en-US" altLang="en-US" sz="1600" dirty="0"/>
              <a:t>, include a local DJ introduction and rotate in prime day parts Monday – Friday, 6 a.m. – 7 p.m. on the station.</a:t>
            </a:r>
          </a:p>
          <a:p>
            <a:endParaRPr lang="en-US" altLang="en-US" sz="1600" dirty="0"/>
          </a:p>
          <a:p>
            <a:r>
              <a:rPr lang="en-US" altLang="en-US" sz="1600" dirty="0"/>
              <a:t>Music makers and their achievements will specifically call-out the influence they had on the format and songs that are currently played on the station.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12B668B1-372C-45E8-B38D-6933EB53A7E9}"/>
              </a:ext>
            </a:extLst>
          </p:cNvPr>
          <p:cNvSpPr>
            <a:spLocks noGrp="1"/>
          </p:cNvSpPr>
          <p:nvPr>
            <p:ph type="title"/>
          </p:nvPr>
        </p:nvSpPr>
        <p:spPr/>
        <p:txBody>
          <a:bodyPr/>
          <a:lstStyle/>
          <a:p>
            <a:r>
              <a:rPr lang="en-US" altLang="en-US" sz="3600" dirty="0"/>
              <a:t>Behind the Music</a:t>
            </a:r>
            <a:br>
              <a:rPr lang="en-US" altLang="en-US" sz="3600" dirty="0"/>
            </a:br>
            <a:r>
              <a:rPr lang="en-US" altLang="en-US" sz="2000" dirty="0"/>
              <a:t>A Celebration of Black History’s Influence on Today’s Music</a:t>
            </a:r>
            <a:endParaRPr lang="en-US" altLang="en-US" sz="2400" dirty="0"/>
          </a:p>
        </p:txBody>
      </p:sp>
      <p:sp>
        <p:nvSpPr>
          <p:cNvPr id="24579" name="Content Placeholder 2">
            <a:extLst>
              <a:ext uri="{FF2B5EF4-FFF2-40B4-BE49-F238E27FC236}">
                <a16:creationId xmlns:a16="http://schemas.microsoft.com/office/drawing/2014/main" id="{BF799619-A118-4C09-A4B7-EC1E1DE722BC}"/>
              </a:ext>
            </a:extLst>
          </p:cNvPr>
          <p:cNvSpPr>
            <a:spLocks noGrp="1"/>
          </p:cNvSpPr>
          <p:nvPr>
            <p:ph idx="1"/>
          </p:nvPr>
        </p:nvSpPr>
        <p:spPr>
          <a:xfrm>
            <a:off x="457200" y="1722438"/>
            <a:ext cx="8229600" cy="4525962"/>
          </a:xfrm>
        </p:spPr>
        <p:txBody>
          <a:bodyPr/>
          <a:lstStyle/>
          <a:p>
            <a:r>
              <a:rPr lang="en-US" altLang="en-US" sz="1800" dirty="0"/>
              <a:t>For example:</a:t>
            </a:r>
          </a:p>
          <a:p>
            <a:endParaRPr lang="en-US" altLang="en-US" sz="1800" dirty="0"/>
          </a:p>
          <a:p>
            <a:pPr lvl="1"/>
            <a:r>
              <a:rPr lang="en-US" altLang="en-US" sz="1400" dirty="0"/>
              <a:t>Rock format station: Focus on the Rhythm &amp; Blues style of African American originated music</a:t>
            </a:r>
            <a:r>
              <a:rPr lang="en-US" sz="1400" dirty="0"/>
              <a:t>,</a:t>
            </a:r>
            <a:r>
              <a:rPr lang="en-US" altLang="en-US" sz="1400" dirty="0"/>
              <a:t> featuring artists such as Ma Rainey, Chuck Berry, Big Joe Turner, Jimmy Reed, Little Richie and others who captivated audiences and laid the groundwork for what is now known as Rock &amp; Roll.</a:t>
            </a:r>
          </a:p>
          <a:p>
            <a:pPr lvl="1"/>
            <a:endParaRPr lang="en-US" altLang="en-US" sz="1400" dirty="0"/>
          </a:p>
          <a:p>
            <a:pPr lvl="1"/>
            <a:r>
              <a:rPr lang="en-US" altLang="en-US" sz="1400" dirty="0"/>
              <a:t>Oldies/AC: Might focus on the influence that an artist such as Aretha Franklin brought by bringing gospel into pop culture.</a:t>
            </a:r>
          </a:p>
          <a:p>
            <a:pPr lvl="1"/>
            <a:endParaRPr lang="en-US" altLang="en-US" sz="1400" dirty="0"/>
          </a:p>
          <a:p>
            <a:pPr lvl="1"/>
            <a:r>
              <a:rPr lang="en-US" altLang="en-US" sz="1400" dirty="0"/>
              <a:t>A series on Motown – the company founded by Berry Gordy that produced music for young America.</a:t>
            </a:r>
          </a:p>
          <a:p>
            <a:pPr lvl="1"/>
            <a:endParaRPr lang="en-US" altLang="en-US" sz="1400" dirty="0"/>
          </a:p>
          <a:p>
            <a:pPr lvl="1"/>
            <a:r>
              <a:rPr lang="en-US" altLang="en-US" sz="1400" dirty="0"/>
              <a:t>Hip Hop: A focus on the importance of expressing opinion through lyrics – could include Marvin Gaye speaking out against the Vietnam War and racial injustice in America through song (“What’s Going On”) or Common’s passion for putting an end to inner-city violence.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D5DC3D86-678C-4B4F-AD5A-9503120D0EF7}"/>
              </a:ext>
            </a:extLst>
          </p:cNvPr>
          <p:cNvSpPr>
            <a:spLocks noGrp="1"/>
          </p:cNvSpPr>
          <p:nvPr>
            <p:ph type="title"/>
          </p:nvPr>
        </p:nvSpPr>
        <p:spPr/>
        <p:txBody>
          <a:bodyPr/>
          <a:lstStyle/>
          <a:p>
            <a:r>
              <a:rPr lang="en-US" altLang="en-US"/>
              <a:t>Behind the Music</a:t>
            </a:r>
            <a:br>
              <a:rPr lang="en-US" altLang="en-US"/>
            </a:br>
            <a:r>
              <a:rPr lang="en-US" altLang="en-US" sz="2000"/>
              <a:t>A Celebration of Black History’s Influence on Today’s Music </a:t>
            </a:r>
            <a:endParaRPr lang="en-US" altLang="en-US"/>
          </a:p>
        </p:txBody>
      </p:sp>
      <p:sp>
        <p:nvSpPr>
          <p:cNvPr id="23555" name="Content Placeholder 2">
            <a:extLst>
              <a:ext uri="{FF2B5EF4-FFF2-40B4-BE49-F238E27FC236}">
                <a16:creationId xmlns:a16="http://schemas.microsoft.com/office/drawing/2014/main" id="{465FA27A-CF44-44E8-8AE5-AA6FA4BAF608}"/>
              </a:ext>
            </a:extLst>
          </p:cNvPr>
          <p:cNvSpPr>
            <a:spLocks noGrp="1"/>
          </p:cNvSpPr>
          <p:nvPr>
            <p:ph idx="1"/>
          </p:nvPr>
        </p:nvSpPr>
        <p:spPr/>
        <p:txBody>
          <a:bodyPr/>
          <a:lstStyle/>
          <a:p>
            <a:pPr lvl="1">
              <a:defRPr/>
            </a:pPr>
            <a:endParaRPr lang="en-US" sz="1200" dirty="0"/>
          </a:p>
          <a:p>
            <a:pPr lvl="1">
              <a:defRPr/>
            </a:pPr>
            <a:endParaRPr lang="en-US" sz="1200" dirty="0"/>
          </a:p>
          <a:p>
            <a:pPr>
              <a:defRPr/>
            </a:pPr>
            <a:r>
              <a:rPr lang="en-US" sz="1600" dirty="0"/>
              <a:t>Each vignette can be followed by a set of songs that are inspired by the history featured in the piece.  </a:t>
            </a:r>
          </a:p>
          <a:p>
            <a:pPr>
              <a:defRPr/>
            </a:pPr>
            <a:endParaRPr lang="en-US" sz="1600" dirty="0"/>
          </a:p>
          <a:p>
            <a:pPr>
              <a:defRPr/>
            </a:pPr>
            <a:r>
              <a:rPr lang="en-US" sz="1600" dirty="0"/>
              <a:t>Play set will be sponsored exclusively by </a:t>
            </a:r>
            <a:r>
              <a:rPr lang="en-US" sz="1600" i="1" dirty="0"/>
              <a:t>Advertiser X</a:t>
            </a:r>
            <a:r>
              <a:rPr lang="en-US" sz="1600" dirty="0"/>
              <a:t> with :30 or :60 spots bookending the programming content and interstitial messaging between songs (:05s, :10s)</a:t>
            </a:r>
          </a:p>
          <a:p>
            <a:pPr>
              <a:defRPr/>
            </a:pPr>
            <a:endParaRPr lang="en-US" sz="1600" dirty="0"/>
          </a:p>
          <a:p>
            <a:pPr>
              <a:defRPr/>
            </a:pPr>
            <a:r>
              <a:rPr lang="en-US" sz="1600" dirty="0"/>
              <a:t>In addition, the DJ that introduces each vignette will call out to listeners and ask them to submit their stories and their music with a description of how Black history has influenced them.</a:t>
            </a:r>
          </a:p>
          <a:p>
            <a:pPr>
              <a:defRPr/>
            </a:pPr>
            <a:endParaRPr lang="en-US" sz="1600" dirty="0"/>
          </a:p>
          <a:p>
            <a:pPr marL="457200" lvl="1" indent="0">
              <a:buFontTx/>
              <a:buNone/>
              <a:defRPr/>
            </a:pPr>
            <a:endParaRPr lang="en-US" sz="1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33EE7536-FD6C-461D-B505-A8FCD9BD396D}"/>
              </a:ext>
            </a:extLst>
          </p:cNvPr>
          <p:cNvSpPr>
            <a:spLocks noGrp="1"/>
          </p:cNvSpPr>
          <p:nvPr>
            <p:ph type="title"/>
          </p:nvPr>
        </p:nvSpPr>
        <p:spPr/>
        <p:txBody>
          <a:bodyPr/>
          <a:lstStyle/>
          <a:p>
            <a:r>
              <a:rPr lang="en-US" altLang="en-US"/>
              <a:t>Behind the Music</a:t>
            </a:r>
            <a:br>
              <a:rPr lang="en-US" altLang="en-US"/>
            </a:br>
            <a:r>
              <a:rPr lang="en-US" altLang="en-US" sz="2000"/>
              <a:t>A Celebration of Black History’s Influence on Today’s Music </a:t>
            </a:r>
            <a:endParaRPr lang="en-US" altLang="en-US"/>
          </a:p>
        </p:txBody>
      </p:sp>
      <p:sp>
        <p:nvSpPr>
          <p:cNvPr id="23555" name="Content Placeholder 2">
            <a:extLst>
              <a:ext uri="{FF2B5EF4-FFF2-40B4-BE49-F238E27FC236}">
                <a16:creationId xmlns:a16="http://schemas.microsoft.com/office/drawing/2014/main" id="{881173FB-DFFD-4F05-B97A-599B0C98046F}"/>
              </a:ext>
            </a:extLst>
          </p:cNvPr>
          <p:cNvSpPr>
            <a:spLocks noGrp="1"/>
          </p:cNvSpPr>
          <p:nvPr>
            <p:ph idx="1"/>
          </p:nvPr>
        </p:nvSpPr>
        <p:spPr>
          <a:xfrm>
            <a:off x="457200" y="1798638"/>
            <a:ext cx="8229600" cy="4525962"/>
          </a:xfrm>
        </p:spPr>
        <p:txBody>
          <a:bodyPr/>
          <a:lstStyle/>
          <a:p>
            <a:pPr lvl="1">
              <a:defRPr/>
            </a:pPr>
            <a:endParaRPr lang="en-US" sz="1200" dirty="0"/>
          </a:p>
          <a:p>
            <a:pPr>
              <a:defRPr/>
            </a:pPr>
            <a:r>
              <a:rPr lang="en-US" sz="1600" dirty="0"/>
              <a:t>Submissions from local choirs, up and coming/emerging artists, songwriters among others will all have the chance to make history by becoming the next pop culture icon to be inspired by Black music.</a:t>
            </a:r>
          </a:p>
          <a:p>
            <a:pPr>
              <a:defRPr/>
            </a:pPr>
            <a:endParaRPr lang="en-US" sz="1600" dirty="0"/>
          </a:p>
          <a:p>
            <a:pPr>
              <a:defRPr/>
            </a:pPr>
            <a:r>
              <a:rPr lang="en-US" sz="1600" dirty="0"/>
              <a:t>Station will create an </a:t>
            </a:r>
            <a:r>
              <a:rPr lang="en-US" sz="1600" i="1" dirty="0"/>
              <a:t>Advertiser X</a:t>
            </a:r>
            <a:r>
              <a:rPr lang="en-US" sz="1600" dirty="0"/>
              <a:t> branded Behind the Music promotional page on its website that will be linked from the home page and </a:t>
            </a:r>
            <a:r>
              <a:rPr lang="en-US" sz="1600" i="1" dirty="0"/>
              <a:t>Advertiser X</a:t>
            </a:r>
            <a:r>
              <a:rPr lang="en-US" sz="1600" dirty="0"/>
              <a:t> website where listeners can:</a:t>
            </a:r>
          </a:p>
          <a:p>
            <a:pPr lvl="1">
              <a:defRPr/>
            </a:pPr>
            <a:r>
              <a:rPr lang="en-US" sz="1200" dirty="0"/>
              <a:t>Submit their stories and clips of performances</a:t>
            </a:r>
          </a:p>
          <a:p>
            <a:pPr lvl="1">
              <a:defRPr/>
            </a:pPr>
            <a:r>
              <a:rPr lang="en-US" sz="1200" dirty="0"/>
              <a:t>Listen to the entire series of vignettes as well as additional detail, photos and video</a:t>
            </a:r>
          </a:p>
          <a:p>
            <a:pPr lvl="1">
              <a:defRPr/>
            </a:pPr>
            <a:r>
              <a:rPr lang="en-US" sz="1200" dirty="0"/>
              <a:t>Listen, view and vote on listeners’ stories and performances</a:t>
            </a:r>
          </a:p>
          <a:p>
            <a:pPr>
              <a:defRPr/>
            </a:pPr>
            <a:endParaRPr lang="en-US" sz="1600" dirty="0"/>
          </a:p>
          <a:p>
            <a:pPr>
              <a:defRPr/>
            </a:pPr>
            <a:r>
              <a:rPr lang="en-US" sz="1600" dirty="0"/>
              <a:t>Radio station and </a:t>
            </a:r>
            <a:r>
              <a:rPr lang="en-US" sz="1600" i="1" dirty="0"/>
              <a:t>Advertiser X</a:t>
            </a:r>
            <a:r>
              <a:rPr lang="en-US" sz="1600" dirty="0"/>
              <a:t> will review all submissions and select the best ones to be featured on the radio station both on-air and in-streams.</a:t>
            </a:r>
          </a:p>
          <a:p>
            <a:pPr marL="457200" lvl="1" indent="0">
              <a:buFontTx/>
              <a:buNone/>
              <a:defRPr/>
            </a:pPr>
            <a:endParaRPr lang="en-US" sz="1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B507667A-BADB-4DC9-B5C9-597BF9ECC561}"/>
              </a:ext>
            </a:extLst>
          </p:cNvPr>
          <p:cNvSpPr>
            <a:spLocks noGrp="1"/>
          </p:cNvSpPr>
          <p:nvPr>
            <p:ph type="title"/>
          </p:nvPr>
        </p:nvSpPr>
        <p:spPr/>
        <p:txBody>
          <a:bodyPr/>
          <a:lstStyle/>
          <a:p>
            <a:r>
              <a:rPr lang="en-US" altLang="en-US"/>
              <a:t>Behind the Music</a:t>
            </a:r>
            <a:br>
              <a:rPr lang="en-US" altLang="en-US" sz="2000"/>
            </a:br>
            <a:r>
              <a:rPr lang="en-US" altLang="en-US" sz="2000"/>
              <a:t>A Celebration of Black History’s Influence on Today’s Music </a:t>
            </a:r>
          </a:p>
        </p:txBody>
      </p:sp>
      <p:sp>
        <p:nvSpPr>
          <p:cNvPr id="3" name="Content Placeholder 2">
            <a:extLst>
              <a:ext uri="{FF2B5EF4-FFF2-40B4-BE49-F238E27FC236}">
                <a16:creationId xmlns:a16="http://schemas.microsoft.com/office/drawing/2014/main" id="{4397A571-0FC5-45A3-BD2B-14C1FE960DD6}"/>
              </a:ext>
            </a:extLst>
          </p:cNvPr>
          <p:cNvSpPr>
            <a:spLocks noGrp="1"/>
          </p:cNvSpPr>
          <p:nvPr>
            <p:ph idx="1"/>
          </p:nvPr>
        </p:nvSpPr>
        <p:spPr>
          <a:xfrm>
            <a:off x="457200" y="1798638"/>
            <a:ext cx="8229600" cy="4525962"/>
          </a:xfrm>
        </p:spPr>
        <p:txBody>
          <a:bodyPr/>
          <a:lstStyle/>
          <a:p>
            <a:pPr marL="0" indent="0">
              <a:buFontTx/>
              <a:buNone/>
              <a:defRPr/>
            </a:pPr>
            <a:r>
              <a:rPr lang="en-US" sz="2000" dirty="0"/>
              <a:t>Program extensions may include:</a:t>
            </a:r>
          </a:p>
          <a:p>
            <a:pPr marL="0" indent="0">
              <a:buFontTx/>
              <a:buNone/>
              <a:defRPr/>
            </a:pPr>
            <a:endParaRPr lang="en-US" sz="2000" dirty="0"/>
          </a:p>
          <a:p>
            <a:pPr>
              <a:defRPr/>
            </a:pPr>
            <a:r>
              <a:rPr lang="en-US" sz="2000" dirty="0"/>
              <a:t>Radio station can create an audio product (CD, download, etc.) of the entire Behind the Music vignette series that could potentially be sold exclusively by </a:t>
            </a:r>
            <a:r>
              <a:rPr lang="en-US" sz="2000" i="1" dirty="0"/>
              <a:t>Advertiser X</a:t>
            </a:r>
            <a:r>
              <a:rPr lang="en-US" sz="2000" dirty="0"/>
              <a:t> with % of proceeds going to a local charity or music-related organization (pending rights/licenses).</a:t>
            </a:r>
          </a:p>
          <a:p>
            <a:pPr>
              <a:defRPr/>
            </a:pPr>
            <a:endParaRPr lang="en-US" sz="4000" dirty="0"/>
          </a:p>
          <a:p>
            <a:pPr>
              <a:defRPr/>
            </a:pPr>
            <a:r>
              <a:rPr lang="en-US" sz="2000" dirty="0"/>
              <a:t>In-market/on-premise Behind the Music concert events, jazz fests, local gospel choir competitions and appearances at </a:t>
            </a:r>
            <a:r>
              <a:rPr lang="en-US" sz="2000" i="1" dirty="0"/>
              <a:t>Advertiser X</a:t>
            </a:r>
            <a:r>
              <a:rPr lang="en-US" sz="2000" dirty="0"/>
              <a:t> locations.</a:t>
            </a:r>
            <a:endParaRPr lang="en-US" sz="1800" dirty="0"/>
          </a:p>
          <a:p>
            <a:pPr>
              <a:defRPr/>
            </a:pPr>
            <a:endParaRPr lang="en-US"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578BC9CE-3B38-42CC-B157-FE38A790542D}"/>
              </a:ext>
            </a:extLst>
          </p:cNvPr>
          <p:cNvSpPr>
            <a:spLocks noGrp="1"/>
          </p:cNvSpPr>
          <p:nvPr>
            <p:ph type="title"/>
          </p:nvPr>
        </p:nvSpPr>
        <p:spPr/>
        <p:txBody>
          <a:bodyPr/>
          <a:lstStyle/>
          <a:p>
            <a:r>
              <a:rPr lang="en-US" altLang="en-US" dirty="0"/>
              <a:t>Idea: Leaders &amp; Legends</a:t>
            </a:r>
            <a:endParaRPr lang="en-US" altLang="en-US" sz="2400" dirty="0"/>
          </a:p>
        </p:txBody>
      </p:sp>
      <p:sp>
        <p:nvSpPr>
          <p:cNvPr id="29699" name="Content Placeholder 2">
            <a:extLst>
              <a:ext uri="{FF2B5EF4-FFF2-40B4-BE49-F238E27FC236}">
                <a16:creationId xmlns:a16="http://schemas.microsoft.com/office/drawing/2014/main" id="{B47AE7A7-1C8D-4013-9BBE-9823FBCB23BA}"/>
              </a:ext>
            </a:extLst>
          </p:cNvPr>
          <p:cNvSpPr>
            <a:spLocks noGrp="1"/>
          </p:cNvSpPr>
          <p:nvPr>
            <p:ph idx="1"/>
          </p:nvPr>
        </p:nvSpPr>
        <p:spPr>
          <a:xfrm>
            <a:off x="1219200" y="1600200"/>
            <a:ext cx="6553200" cy="4525963"/>
          </a:xfrm>
        </p:spPr>
        <p:txBody>
          <a:bodyPr/>
          <a:lstStyle/>
          <a:p>
            <a:pPr marL="0" indent="0" algn="ctr">
              <a:buFontTx/>
              <a:buNone/>
            </a:pPr>
            <a:endParaRPr lang="en-US" altLang="en-US" sz="2000" dirty="0"/>
          </a:p>
          <a:p>
            <a:pPr marL="0" indent="0" algn="ctr">
              <a:buFontTx/>
              <a:buNone/>
            </a:pPr>
            <a:r>
              <a:rPr lang="en-US" altLang="en-US" sz="2000" dirty="0"/>
              <a:t>Radio station and </a:t>
            </a:r>
            <a:r>
              <a:rPr lang="en-US" altLang="en-US" sz="2000" i="1" dirty="0"/>
              <a:t>Advertiser X</a:t>
            </a:r>
            <a:r>
              <a:rPr lang="en-US" altLang="en-US" sz="2000" dirty="0"/>
              <a:t> partner to shine a spotlight on the  many current and historical achievements made by African Americans. Each day, during Black History Month, we will educate, enlighten and enthrall listeners by sharing the true meaning of legendary leadership by example.</a:t>
            </a:r>
          </a:p>
          <a:p>
            <a:pPr marL="0" indent="0" algn="just">
              <a:buFontTx/>
              <a:buNone/>
            </a:pPr>
            <a:endParaRPr lang="en-US" altLang="en-US" sz="2000" dirty="0"/>
          </a:p>
          <a:p>
            <a:pPr marL="0" indent="0" algn="just">
              <a:buFontTx/>
              <a:buNone/>
            </a:pPr>
            <a:r>
              <a:rPr lang="en-US" altLang="en-US" sz="20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138880F-4B14-4329-A3EE-B5EF94F74130}"/>
              </a:ext>
            </a:extLst>
          </p:cNvPr>
          <p:cNvSpPr txBox="1">
            <a:spLocks noChangeArrowheads="1"/>
          </p:cNvSpPr>
          <p:nvPr/>
        </p:nvSpPr>
        <p:spPr bwMode="auto">
          <a:xfrm>
            <a:off x="593725" y="2790032"/>
            <a:ext cx="7924800" cy="99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eaLnBrk="1" hangingPunct="1">
              <a:buNone/>
            </a:pPr>
            <a:r>
              <a:rPr lang="en-US" altLang="en-US" sz="2400" b="1" kern="0" dirty="0"/>
              <a:t>Black History Month</a:t>
            </a:r>
          </a:p>
          <a:p>
            <a:pPr marL="0" indent="0" algn="ctr" eaLnBrk="1" hangingPunct="1">
              <a:buNone/>
            </a:pPr>
            <a:endParaRPr lang="en-US" altLang="en-US" sz="1400" b="1" kern="0" dirty="0"/>
          </a:p>
          <a:p>
            <a:pPr marL="0" indent="0" algn="ctr" eaLnBrk="1" hangingPunct="1">
              <a:buNone/>
            </a:pPr>
            <a:r>
              <a:rPr lang="en-US" sz="2000" b="1" kern="0" dirty="0"/>
              <a:t>“The Black Family: Representation, Identity and Diversity.” </a:t>
            </a:r>
            <a:endParaRPr lang="en-US" altLang="en-US" sz="2000" b="1" kern="0" dirty="0"/>
          </a:p>
        </p:txBody>
      </p:sp>
      <p:sp>
        <p:nvSpPr>
          <p:cNvPr id="5" name="TextBox 1">
            <a:extLst>
              <a:ext uri="{FF2B5EF4-FFF2-40B4-BE49-F238E27FC236}">
                <a16:creationId xmlns:a16="http://schemas.microsoft.com/office/drawing/2014/main" id="{8382EBCF-4C18-4303-B77B-3B7D4AAA0A9F}"/>
              </a:ext>
            </a:extLst>
          </p:cNvPr>
          <p:cNvSpPr txBox="1">
            <a:spLocks noChangeArrowheads="1"/>
          </p:cNvSpPr>
          <p:nvPr/>
        </p:nvSpPr>
        <p:spPr bwMode="auto">
          <a:xfrm>
            <a:off x="2717800" y="4572000"/>
            <a:ext cx="36766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i="1" dirty="0"/>
              <a:t>(Insert Advertiser &amp; Radio Station)</a:t>
            </a:r>
          </a:p>
          <a:p>
            <a:pPr algn="ctr" eaLnBrk="1" hangingPunct="1"/>
            <a:r>
              <a:rPr lang="en-US" altLang="en-US" i="1" dirty="0"/>
              <a:t> (Insert date of meeting)</a:t>
            </a:r>
          </a:p>
          <a:p>
            <a:pPr algn="ctr" eaLnBrk="1" hangingPunct="1"/>
            <a:endParaRPr lang="en-US" altLang="en-US" i="1" dirty="0"/>
          </a:p>
          <a:p>
            <a:pPr algn="ctr" eaLnBrk="1" hangingPunct="1"/>
            <a:endParaRPr lang="en-US" altLang="en-US" i="1" dirty="0"/>
          </a:p>
        </p:txBody>
      </p:sp>
      <p:sp>
        <p:nvSpPr>
          <p:cNvPr id="6" name="TextBox 5">
            <a:extLst>
              <a:ext uri="{FF2B5EF4-FFF2-40B4-BE49-F238E27FC236}">
                <a16:creationId xmlns:a16="http://schemas.microsoft.com/office/drawing/2014/main" id="{7901A5DD-72D0-4D6F-87F9-C5A62EBEE7EC}"/>
              </a:ext>
            </a:extLst>
          </p:cNvPr>
          <p:cNvSpPr txBox="1">
            <a:spLocks noChangeArrowheads="1"/>
          </p:cNvSpPr>
          <p:nvPr/>
        </p:nvSpPr>
        <p:spPr bwMode="auto">
          <a:xfrm>
            <a:off x="152400" y="152400"/>
            <a:ext cx="27876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Presented by:</a:t>
            </a:r>
          </a:p>
          <a:p>
            <a:pPr eaLnBrk="1" hangingPunct="1"/>
            <a:r>
              <a:rPr lang="en-US" altLang="en-US" i="1"/>
              <a:t>Insert your name and title</a:t>
            </a:r>
          </a:p>
        </p:txBody>
      </p:sp>
      <p:sp>
        <p:nvSpPr>
          <p:cNvPr id="7" name="TextBox 6">
            <a:extLst>
              <a:ext uri="{FF2B5EF4-FFF2-40B4-BE49-F238E27FC236}">
                <a16:creationId xmlns:a16="http://schemas.microsoft.com/office/drawing/2014/main" id="{EF8E69FA-6D40-4611-9E3D-16FE0405DCBE}"/>
              </a:ext>
            </a:extLst>
          </p:cNvPr>
          <p:cNvSpPr txBox="1">
            <a:spLocks noChangeArrowheads="1"/>
          </p:cNvSpPr>
          <p:nvPr/>
        </p:nvSpPr>
        <p:spPr bwMode="auto">
          <a:xfrm>
            <a:off x="1524000" y="6200775"/>
            <a:ext cx="58674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100" i="1"/>
              <a:t>INSERT RADIO STATION LOGO(S)</a:t>
            </a:r>
          </a:p>
        </p:txBody>
      </p:sp>
      <p:sp>
        <p:nvSpPr>
          <p:cNvPr id="8" name="TextBox 7">
            <a:extLst>
              <a:ext uri="{FF2B5EF4-FFF2-40B4-BE49-F238E27FC236}">
                <a16:creationId xmlns:a16="http://schemas.microsoft.com/office/drawing/2014/main" id="{CBE2397F-3D3E-4BC6-8370-481E31C64117}"/>
              </a:ext>
            </a:extLst>
          </p:cNvPr>
          <p:cNvSpPr txBox="1">
            <a:spLocks noChangeArrowheads="1"/>
          </p:cNvSpPr>
          <p:nvPr/>
        </p:nvSpPr>
        <p:spPr bwMode="auto">
          <a:xfrm>
            <a:off x="85725" y="6629400"/>
            <a:ext cx="5867400" cy="215444"/>
          </a:xfrm>
          <a:prstGeom prst="rect">
            <a:avLst/>
          </a:prstGeom>
          <a:noFill/>
          <a:ln w="9525">
            <a:noFill/>
            <a:miter lim="800000"/>
            <a:headEnd/>
            <a:tailEnd/>
          </a:ln>
        </p:spPr>
        <p:txBody>
          <a:bodyPr wrap="square">
            <a:spAutoFit/>
          </a:bodyPr>
          <a:lstStyle/>
          <a:p>
            <a:pPr>
              <a:defRPr/>
            </a:pPr>
            <a:r>
              <a:rPr lang="en-US" sz="800" dirty="0">
                <a:latin typeface="+mj-lt"/>
                <a:cs typeface="Arial" charset="0"/>
              </a:rPr>
              <a:t>Source: 2021 Black History Month Theme from the Association of the Study of African American Life and History</a:t>
            </a:r>
          </a:p>
        </p:txBody>
      </p:sp>
    </p:spTree>
    <p:extLst>
      <p:ext uri="{BB962C8B-B14F-4D97-AF65-F5344CB8AC3E}">
        <p14:creationId xmlns:p14="http://schemas.microsoft.com/office/powerpoint/2010/main" val="37635669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6E09B146-796D-4E2F-BD75-716D5662591E}"/>
              </a:ext>
            </a:extLst>
          </p:cNvPr>
          <p:cNvSpPr>
            <a:spLocks noGrp="1"/>
          </p:cNvSpPr>
          <p:nvPr>
            <p:ph type="title"/>
          </p:nvPr>
        </p:nvSpPr>
        <p:spPr/>
        <p:txBody>
          <a:bodyPr/>
          <a:lstStyle/>
          <a:p>
            <a:r>
              <a:rPr lang="en-US" altLang="en-US" sz="3600"/>
              <a:t>Leaders &amp; Legends</a:t>
            </a:r>
          </a:p>
        </p:txBody>
      </p:sp>
      <p:sp>
        <p:nvSpPr>
          <p:cNvPr id="30723" name="Content Placeholder 2">
            <a:extLst>
              <a:ext uri="{FF2B5EF4-FFF2-40B4-BE49-F238E27FC236}">
                <a16:creationId xmlns:a16="http://schemas.microsoft.com/office/drawing/2014/main" id="{3B8D3BD7-5854-4A10-BDF3-0FE9C17BEBF9}"/>
              </a:ext>
            </a:extLst>
          </p:cNvPr>
          <p:cNvSpPr>
            <a:spLocks noGrp="1"/>
          </p:cNvSpPr>
          <p:nvPr>
            <p:ph idx="1"/>
          </p:nvPr>
        </p:nvSpPr>
        <p:spPr/>
        <p:txBody>
          <a:bodyPr/>
          <a:lstStyle/>
          <a:p>
            <a:r>
              <a:rPr lang="en-US" altLang="en-US" sz="2000" dirty="0"/>
              <a:t>Radio station will create a new segment or feature entitled “Leaders &amp; Legends</a:t>
            </a:r>
            <a:r>
              <a:rPr lang="en-US" sz="2000" dirty="0"/>
              <a:t>,</a:t>
            </a:r>
            <a:r>
              <a:rPr lang="en-US" altLang="en-US" sz="2000" dirty="0"/>
              <a:t>” sponsored exclusively by </a:t>
            </a:r>
            <a:r>
              <a:rPr lang="en-US" altLang="en-US" sz="2000" i="1" dirty="0"/>
              <a:t>Advertiser X</a:t>
            </a:r>
            <a:r>
              <a:rPr lang="en-US" altLang="en-US" sz="2000" dirty="0"/>
              <a:t>.</a:t>
            </a:r>
          </a:p>
          <a:p>
            <a:endParaRPr lang="en-US" altLang="en-US" sz="2000" dirty="0"/>
          </a:p>
          <a:p>
            <a:r>
              <a:rPr lang="en-US" altLang="en-US" sz="2000" dirty="0"/>
              <a:t>Throughout the month of February, each day, the “Leaders &amp; Legends” profiled will be those individuals who have made their mark in Black History by successfully demonstrating leadership, steering change, standing up for their principles and making profound contributions for the better of all people. </a:t>
            </a:r>
          </a:p>
          <a:p>
            <a:endParaRPr lang="en-US" altLang="en-US" sz="2000" dirty="0"/>
          </a:p>
          <a:p>
            <a:r>
              <a:rPr lang="en-US" altLang="en-US" sz="2000" dirty="0"/>
              <a:t>The “Leaders &amp; Legends” segment/feature may continue throughout the year with emphasis on “Leaders &amp; Legends” from all categories (national, international, local, politics, business, arts, etc.)</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8BE2DF58-04F7-45FF-8D71-B383F8D8C0CF}"/>
              </a:ext>
            </a:extLst>
          </p:cNvPr>
          <p:cNvSpPr>
            <a:spLocks noGrp="1"/>
          </p:cNvSpPr>
          <p:nvPr>
            <p:ph type="title"/>
          </p:nvPr>
        </p:nvSpPr>
        <p:spPr/>
        <p:txBody>
          <a:bodyPr/>
          <a:lstStyle/>
          <a:p>
            <a:r>
              <a:rPr lang="en-US" altLang="en-US" sz="3600"/>
              <a:t>Leaders &amp; Legends</a:t>
            </a:r>
          </a:p>
        </p:txBody>
      </p:sp>
      <p:sp>
        <p:nvSpPr>
          <p:cNvPr id="24579" name="Content Placeholder 2">
            <a:extLst>
              <a:ext uri="{FF2B5EF4-FFF2-40B4-BE49-F238E27FC236}">
                <a16:creationId xmlns:a16="http://schemas.microsoft.com/office/drawing/2014/main" id="{60404076-FA07-46A2-AC4F-D93BEAC75211}"/>
              </a:ext>
            </a:extLst>
          </p:cNvPr>
          <p:cNvSpPr>
            <a:spLocks noGrp="1"/>
          </p:cNvSpPr>
          <p:nvPr>
            <p:ph idx="1"/>
          </p:nvPr>
        </p:nvSpPr>
        <p:spPr/>
        <p:txBody>
          <a:bodyPr/>
          <a:lstStyle/>
          <a:p>
            <a:pPr marL="0" indent="0">
              <a:buFontTx/>
              <a:buNone/>
              <a:defRPr/>
            </a:pPr>
            <a:r>
              <a:rPr lang="en-US" sz="1400" b="1" dirty="0"/>
              <a:t> </a:t>
            </a:r>
            <a:r>
              <a:rPr lang="en-US" sz="1400" dirty="0"/>
              <a:t>Example of a Leaders &amp; Legends feature presented by </a:t>
            </a:r>
            <a:r>
              <a:rPr lang="en-US" sz="1400" i="1" dirty="0"/>
              <a:t>Advertiser X</a:t>
            </a:r>
            <a:r>
              <a:rPr lang="en-US" sz="1400" dirty="0"/>
              <a:t>:</a:t>
            </a:r>
          </a:p>
          <a:p>
            <a:pPr>
              <a:defRPr/>
            </a:pPr>
            <a:endParaRPr lang="en-US" sz="1400" dirty="0"/>
          </a:p>
          <a:p>
            <a:pPr>
              <a:defRPr/>
            </a:pPr>
            <a:r>
              <a:rPr lang="en-US" sz="1400" dirty="0"/>
              <a:t>He's still the most recognizable man on Earth. Over forty years after he burst onto the scene as a gold-medal winner at the 1960 Rome Olympics, Muhammad Ali remains a legendary figure, known and loved throughout the world. Born on January 17, 1942 in Louisville, Kentucky, Muhammad Ali (aka Cassius Clay) is best known as a boxer, Olympic champion, humanitarian and activist. Ali defeated every top heavyweight boxer in his era and was named "Fighter of the Year" by 'Ring' magazine. As a boxer, Muhammad Ali brought unprecedented speed and grace to his sport, while his charm and wit forever changed what the public expected a champion to be. His accomplishments in the ring are the stuff of legends – two fights with Sonny Liston, where he proclaimed himself "The Greatest" and proved he was, three epic wars with Joe Frazier, the stunning victory over George Foreman in the Rumble in the Jungle and dethroning Leon Spinks to become heavyweight champion for an unprecedented third time. But there was always far more to Muhammad than what took place in a boxing ring. If you really want to be enthralled, go to </a:t>
            </a:r>
            <a:r>
              <a:rPr lang="en-US" sz="1400" i="1" dirty="0"/>
              <a:t>radiostation.com </a:t>
            </a:r>
            <a:r>
              <a:rPr lang="en-US" sz="1400" dirty="0"/>
              <a:t>and understand why “The Greatest” is an understatement. See all the other Leaders &amp; Legends who make their mark during Black History Month and every day. Leaders &amp; Legends, Presented by </a:t>
            </a:r>
            <a:r>
              <a:rPr lang="en-US" sz="1400" i="1" dirty="0"/>
              <a:t>Advertiser X</a:t>
            </a:r>
            <a:r>
              <a:rPr lang="en-US" sz="1400" dirty="0"/>
              <a:t>.</a:t>
            </a:r>
          </a:p>
          <a:p>
            <a:pPr>
              <a:defRPr/>
            </a:pPr>
            <a:endParaRPr lang="en-US" sz="1400" dirty="0"/>
          </a:p>
          <a:p>
            <a:pPr>
              <a:defRPr/>
            </a:pPr>
            <a:r>
              <a:rPr lang="en-US" sz="1400" dirty="0"/>
              <a:t>Feature followed by a :60 </a:t>
            </a:r>
            <a:r>
              <a:rPr lang="en-US" sz="1400" i="1" dirty="0"/>
              <a:t>Advertiser X</a:t>
            </a:r>
            <a:r>
              <a:rPr lang="en-US" sz="1400" dirty="0"/>
              <a:t> spot.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E75B5E7B-7421-4439-989E-047D38D4509E}"/>
              </a:ext>
            </a:extLst>
          </p:cNvPr>
          <p:cNvSpPr>
            <a:spLocks noGrp="1"/>
          </p:cNvSpPr>
          <p:nvPr>
            <p:ph type="title"/>
          </p:nvPr>
        </p:nvSpPr>
        <p:spPr/>
        <p:txBody>
          <a:bodyPr/>
          <a:lstStyle/>
          <a:p>
            <a:r>
              <a:rPr lang="en-US" altLang="en-US" sz="3600"/>
              <a:t>Leaders &amp; Legends</a:t>
            </a:r>
          </a:p>
        </p:txBody>
      </p:sp>
      <p:sp>
        <p:nvSpPr>
          <p:cNvPr id="24579" name="Content Placeholder 2">
            <a:extLst>
              <a:ext uri="{FF2B5EF4-FFF2-40B4-BE49-F238E27FC236}">
                <a16:creationId xmlns:a16="http://schemas.microsoft.com/office/drawing/2014/main" id="{4C569520-1A5D-4616-946E-8DF401E39EAF}"/>
              </a:ext>
            </a:extLst>
          </p:cNvPr>
          <p:cNvSpPr>
            <a:spLocks noGrp="1"/>
          </p:cNvSpPr>
          <p:nvPr>
            <p:ph idx="1"/>
          </p:nvPr>
        </p:nvSpPr>
        <p:spPr/>
        <p:txBody>
          <a:bodyPr/>
          <a:lstStyle/>
          <a:p>
            <a:pPr marL="0" indent="0">
              <a:buFontTx/>
              <a:buNone/>
              <a:defRPr/>
            </a:pPr>
            <a:r>
              <a:rPr lang="en-US" sz="1400" b="1" dirty="0"/>
              <a:t> </a:t>
            </a:r>
            <a:r>
              <a:rPr lang="en-US" sz="1400" dirty="0"/>
              <a:t>Example of a Leaders &amp; Legends feature presented by </a:t>
            </a:r>
            <a:r>
              <a:rPr lang="en-US" sz="1400" i="1" dirty="0"/>
              <a:t>Advertiser X</a:t>
            </a:r>
            <a:r>
              <a:rPr lang="en-US" sz="1400" dirty="0"/>
              <a:t>:</a:t>
            </a:r>
          </a:p>
          <a:p>
            <a:pPr>
              <a:defRPr/>
            </a:pPr>
            <a:endParaRPr lang="en-US" sz="1400" dirty="0"/>
          </a:p>
          <a:p>
            <a:pPr>
              <a:defRPr/>
            </a:pPr>
            <a:r>
              <a:rPr lang="en-US" sz="1400" dirty="0"/>
              <a:t>Rosa Parks was an African American civil rights activist whom the U.S. Congress called "the First Lady Of Civil Rights," and "the Mother of the Freedom Movement.” On December 1, 1955, in Montgomery, Alabama, Parks refused to obey a bus driver’s order that she give up her seat in the colored section to a white passenger after the white section was filled. Parks' act of defiance and the Montgomery Bus Boycott became important symbols of the modern civil rights movement. She became an international icon of resistance to racial segregation. Parks received national recognition, including the NAACP's 1979 Spingarn Medal, the Presidential Medal of Freedom, the Congressional Gold Medal and a posthumous statue in the United States Capitol's National Statuary Hall. Upon her death in 2005, she was the first woman and second non-U.S. government official to lie in honor at the Capitol Rotunda. </a:t>
            </a:r>
          </a:p>
          <a:p>
            <a:pPr marL="0" indent="0">
              <a:buFontTx/>
              <a:buNone/>
              <a:defRPr/>
            </a:pPr>
            <a:endParaRPr lang="en-US" sz="1400" dirty="0"/>
          </a:p>
          <a:p>
            <a:pPr>
              <a:defRPr/>
            </a:pPr>
            <a:r>
              <a:rPr lang="en-US" sz="1400" dirty="0"/>
              <a:t>Feature followed by a :60 </a:t>
            </a:r>
            <a:r>
              <a:rPr lang="en-US" sz="1400" i="1" dirty="0"/>
              <a:t>Advertiser X</a:t>
            </a:r>
            <a:r>
              <a:rPr lang="en-US" sz="1400" dirty="0"/>
              <a:t> spot. </a:t>
            </a:r>
          </a:p>
        </p:txBody>
      </p:sp>
      <p:sp>
        <p:nvSpPr>
          <p:cNvPr id="4" name="Text Box 20">
            <a:extLst>
              <a:ext uri="{FF2B5EF4-FFF2-40B4-BE49-F238E27FC236}">
                <a16:creationId xmlns:a16="http://schemas.microsoft.com/office/drawing/2014/main" id="{EC8DD7F3-7710-4D90-BC5F-C64350041B40}"/>
              </a:ext>
            </a:extLst>
          </p:cNvPr>
          <p:cNvSpPr txBox="1">
            <a:spLocks noChangeArrowheads="1"/>
          </p:cNvSpPr>
          <p:nvPr/>
        </p:nvSpPr>
        <p:spPr bwMode="auto">
          <a:xfrm>
            <a:off x="0" y="6477000"/>
            <a:ext cx="6048375" cy="215900"/>
          </a:xfrm>
          <a:prstGeom prst="rect">
            <a:avLst/>
          </a:prstGeom>
          <a:noFill/>
          <a:ln w="9525">
            <a:noFill/>
            <a:miter lim="800000"/>
            <a:headEnd/>
            <a:tailEnd/>
          </a:ln>
        </p:spPr>
        <p:txBody>
          <a:bodyPr>
            <a:spAutoFit/>
          </a:bodyPr>
          <a:lstStyle/>
          <a:p>
            <a:pPr>
              <a:spcBef>
                <a:spcPct val="50000"/>
              </a:spcBef>
              <a:defRPr/>
            </a:pPr>
            <a:r>
              <a:rPr lang="en-US" sz="800" dirty="0">
                <a:latin typeface="+mj-lt"/>
                <a:cs typeface="Arial" charset="0"/>
              </a:rPr>
              <a:t>Source: Wikipedia.com</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B1506E27-0B75-4D2B-AD02-16E803C0D293}"/>
              </a:ext>
            </a:extLst>
          </p:cNvPr>
          <p:cNvSpPr>
            <a:spLocks noGrp="1"/>
          </p:cNvSpPr>
          <p:nvPr>
            <p:ph type="title"/>
          </p:nvPr>
        </p:nvSpPr>
        <p:spPr/>
        <p:txBody>
          <a:bodyPr/>
          <a:lstStyle/>
          <a:p>
            <a:r>
              <a:rPr lang="en-US" altLang="en-US" sz="3600"/>
              <a:t>Leaders &amp; Legends</a:t>
            </a:r>
          </a:p>
        </p:txBody>
      </p:sp>
      <p:sp>
        <p:nvSpPr>
          <p:cNvPr id="24579" name="Content Placeholder 2">
            <a:extLst>
              <a:ext uri="{FF2B5EF4-FFF2-40B4-BE49-F238E27FC236}">
                <a16:creationId xmlns:a16="http://schemas.microsoft.com/office/drawing/2014/main" id="{B33B332E-FBD4-4BA2-8CDA-1A0DED66DF0C}"/>
              </a:ext>
            </a:extLst>
          </p:cNvPr>
          <p:cNvSpPr>
            <a:spLocks noGrp="1"/>
          </p:cNvSpPr>
          <p:nvPr>
            <p:ph idx="1"/>
          </p:nvPr>
        </p:nvSpPr>
        <p:spPr>
          <a:xfrm>
            <a:off x="457200" y="1447800"/>
            <a:ext cx="8229600" cy="4525963"/>
          </a:xfrm>
        </p:spPr>
        <p:txBody>
          <a:bodyPr/>
          <a:lstStyle/>
          <a:p>
            <a:pPr marL="0" indent="0">
              <a:buFontTx/>
              <a:buNone/>
              <a:defRPr/>
            </a:pPr>
            <a:r>
              <a:rPr lang="en-US" sz="1600" b="1" dirty="0"/>
              <a:t> </a:t>
            </a:r>
            <a:r>
              <a:rPr lang="en-US" sz="1600" dirty="0"/>
              <a:t>Example of a Leaders &amp; Legends feature presented by </a:t>
            </a:r>
            <a:r>
              <a:rPr lang="en-US" sz="1600" i="1" dirty="0"/>
              <a:t>Advertiser X</a:t>
            </a:r>
            <a:r>
              <a:rPr lang="en-US" sz="1600" dirty="0"/>
              <a:t>::</a:t>
            </a:r>
          </a:p>
          <a:p>
            <a:pPr>
              <a:defRPr/>
            </a:pPr>
            <a:endParaRPr lang="en-US" sz="1600" dirty="0"/>
          </a:p>
          <a:p>
            <a:pPr>
              <a:defRPr/>
            </a:pPr>
            <a:r>
              <a:rPr lang="en-US" sz="1600" dirty="0"/>
              <a:t>Dr. Maya Angelou is one of the most renowned and influential voices of our time. Hailed as a global renaissance woman, Dr. Angelou is a celebrated poet, memoirist, novelist, educator, dramatist, producer, actress, historian, filmmaker and civil rights activist. Born on April 4th, 1928 in St. Louis, Missouri, Dr. Angelou was raised in St. Louis and Stamps, Arkansas. In Stamps, Dr. Angelou experienced the brutality of racial discrimination, but she also absorbed the unshakable faith and values of traditional African American family, community and culture. She is often quoted as saying, “hold fast to your dreams, for without them life is a broken winged bird that cannot fly.“ She lives her dream and inspires others to do so every single day. Go to radiostation.com and indulge in the work of Dr. Maya Angelou and other Leaders &amp; Legends who make their mark during Black History Month and every day. Leaders &amp; Legends, presented by </a:t>
            </a:r>
            <a:r>
              <a:rPr lang="en-US" sz="1600" i="1" dirty="0"/>
              <a:t>Advertiser X</a:t>
            </a:r>
            <a:r>
              <a:rPr lang="en-US" sz="1600" dirty="0"/>
              <a:t>.</a:t>
            </a:r>
          </a:p>
          <a:p>
            <a:pPr>
              <a:defRPr/>
            </a:pPr>
            <a:endParaRPr lang="en-US" sz="1600" dirty="0"/>
          </a:p>
          <a:p>
            <a:pPr>
              <a:defRPr/>
            </a:pPr>
            <a:r>
              <a:rPr lang="en-US" sz="1600" dirty="0"/>
              <a:t>Feature followed by a :60 </a:t>
            </a:r>
            <a:r>
              <a:rPr lang="en-US" sz="1600" i="1" dirty="0"/>
              <a:t>Advertiser X</a:t>
            </a:r>
            <a:r>
              <a:rPr lang="en-US" sz="1600" dirty="0"/>
              <a:t> spot.</a:t>
            </a:r>
            <a:br>
              <a:rPr lang="en-US" sz="1600" dirty="0"/>
            </a:br>
            <a:br>
              <a:rPr lang="en-US" sz="1600" dirty="0"/>
            </a:br>
            <a:endParaRPr lang="en-US" sz="16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0C76CF25-BFCE-408D-B20E-9864AAB3BD88}"/>
              </a:ext>
            </a:extLst>
          </p:cNvPr>
          <p:cNvSpPr>
            <a:spLocks noGrp="1"/>
          </p:cNvSpPr>
          <p:nvPr>
            <p:ph type="title"/>
          </p:nvPr>
        </p:nvSpPr>
        <p:spPr/>
        <p:txBody>
          <a:bodyPr/>
          <a:lstStyle/>
          <a:p>
            <a:r>
              <a:rPr lang="en-US" altLang="en-US" sz="3600"/>
              <a:t>Leaders &amp; Legends</a:t>
            </a:r>
          </a:p>
        </p:txBody>
      </p:sp>
      <p:sp>
        <p:nvSpPr>
          <p:cNvPr id="34819" name="Content Placeholder 2">
            <a:extLst>
              <a:ext uri="{FF2B5EF4-FFF2-40B4-BE49-F238E27FC236}">
                <a16:creationId xmlns:a16="http://schemas.microsoft.com/office/drawing/2014/main" id="{BEC3DBF8-B4D1-4603-95FA-15A11E9B8CD5}"/>
              </a:ext>
            </a:extLst>
          </p:cNvPr>
          <p:cNvSpPr>
            <a:spLocks noGrp="1"/>
          </p:cNvSpPr>
          <p:nvPr>
            <p:ph idx="1"/>
          </p:nvPr>
        </p:nvSpPr>
        <p:spPr/>
        <p:txBody>
          <a:bodyPr/>
          <a:lstStyle/>
          <a:p>
            <a:r>
              <a:rPr lang="en-US" altLang="en-US" sz="2000" dirty="0"/>
              <a:t>A new “Leaders &amp; Legends” feature will be introduced each day during Black History month and air during three fixed</a:t>
            </a:r>
            <a:r>
              <a:rPr lang="en-US" sz="2000" dirty="0"/>
              <a:t>-</a:t>
            </a:r>
            <a:r>
              <a:rPr lang="en-US" altLang="en-US" sz="2000" dirty="0"/>
              <a:t>position time slots over the course of each day.</a:t>
            </a:r>
          </a:p>
          <a:p>
            <a:endParaRPr lang="en-US" altLang="en-US" sz="2000" dirty="0"/>
          </a:p>
          <a:p>
            <a:r>
              <a:rPr lang="en-US" altLang="en-US" sz="2000" dirty="0"/>
              <a:t>All features will be streamed and available via podcast on the radio station website and can be made available on the </a:t>
            </a:r>
            <a:r>
              <a:rPr lang="en-US" altLang="en-US" sz="2000" i="1" dirty="0"/>
              <a:t>Advertiser X</a:t>
            </a:r>
            <a:r>
              <a:rPr lang="en-US" altLang="en-US" sz="2000" dirty="0"/>
              <a:t> website as well.</a:t>
            </a:r>
          </a:p>
          <a:p>
            <a:endParaRPr lang="en-US" altLang="en-US" sz="2000" dirty="0"/>
          </a:p>
          <a:p>
            <a:r>
              <a:rPr lang="en-US" altLang="en-US" sz="2000" dirty="0"/>
              <a:t>:60 </a:t>
            </a:r>
            <a:r>
              <a:rPr lang="en-US" altLang="en-US" sz="2000" i="1" dirty="0"/>
              <a:t>Advertiser X</a:t>
            </a:r>
            <a:r>
              <a:rPr lang="en-US" altLang="en-US" sz="2000" dirty="0"/>
              <a:t> spots immediately precede and follow each feature.</a:t>
            </a:r>
          </a:p>
          <a:p>
            <a:endParaRPr lang="en-US" altLang="en-US" sz="2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8592B67B-C86B-4A09-9B3E-9BD4731DA5C1}"/>
              </a:ext>
            </a:extLst>
          </p:cNvPr>
          <p:cNvSpPr>
            <a:spLocks noGrp="1"/>
          </p:cNvSpPr>
          <p:nvPr>
            <p:ph type="title"/>
          </p:nvPr>
        </p:nvSpPr>
        <p:spPr/>
        <p:txBody>
          <a:bodyPr/>
          <a:lstStyle/>
          <a:p>
            <a:r>
              <a:rPr lang="en-US" altLang="en-US" sz="3600"/>
              <a:t>Leaders &amp; Legends</a:t>
            </a:r>
          </a:p>
        </p:txBody>
      </p:sp>
      <p:sp>
        <p:nvSpPr>
          <p:cNvPr id="35843" name="Content Placeholder 2">
            <a:extLst>
              <a:ext uri="{FF2B5EF4-FFF2-40B4-BE49-F238E27FC236}">
                <a16:creationId xmlns:a16="http://schemas.microsoft.com/office/drawing/2014/main" id="{8B0D7B2F-1AF7-4532-B89F-D9B9B9F88B13}"/>
              </a:ext>
            </a:extLst>
          </p:cNvPr>
          <p:cNvSpPr>
            <a:spLocks noGrp="1"/>
          </p:cNvSpPr>
          <p:nvPr>
            <p:ph idx="1"/>
          </p:nvPr>
        </p:nvSpPr>
        <p:spPr/>
        <p:txBody>
          <a:bodyPr/>
          <a:lstStyle/>
          <a:p>
            <a:r>
              <a:rPr lang="en-US" altLang="en-US" sz="2000" dirty="0"/>
              <a:t>To help the schools in the community be inspired by the leaders and legends of Black History, Radio station and </a:t>
            </a:r>
            <a:r>
              <a:rPr lang="en-US" altLang="en-US" sz="2000" i="1" dirty="0"/>
              <a:t>Advertiser X</a:t>
            </a:r>
            <a:r>
              <a:rPr lang="en-US" altLang="en-US" sz="2000" dirty="0"/>
              <a:t> will make the features downloadable for classroom presentation.</a:t>
            </a:r>
          </a:p>
          <a:p>
            <a:endParaRPr lang="en-US" altLang="en-US" sz="2000" dirty="0"/>
          </a:p>
          <a:p>
            <a:r>
              <a:rPr lang="en-US" altLang="en-US" sz="2000" dirty="0"/>
              <a:t>Radio station and </a:t>
            </a:r>
            <a:r>
              <a:rPr lang="en-US" altLang="en-US" sz="2000" i="1" dirty="0"/>
              <a:t>Advertiser X</a:t>
            </a:r>
            <a:r>
              <a:rPr lang="en-US" altLang="en-US" sz="2000" dirty="0"/>
              <a:t> will host a contest for those participating schools for students to nominate Leaders &amp; Legends from their own, local world.</a:t>
            </a:r>
          </a:p>
          <a:p>
            <a:endParaRPr lang="en-US" altLang="en-US" sz="2000" dirty="0"/>
          </a:p>
          <a:p>
            <a:r>
              <a:rPr lang="en-US" altLang="en-US" sz="2000" dirty="0"/>
              <a:t>In order to enter the contest, students are required to write a nomination essay as to how this person has demonstrated legendary leadership.</a:t>
            </a:r>
          </a:p>
          <a:p>
            <a:endParaRPr lang="en-US" altLang="en-US" sz="2000" dirty="0"/>
          </a:p>
          <a:p>
            <a:endParaRPr lang="en-US" altLang="en-US" sz="2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00E19F72-76C3-44F0-9DA4-1D31DF359B1F}"/>
              </a:ext>
            </a:extLst>
          </p:cNvPr>
          <p:cNvSpPr>
            <a:spLocks noGrp="1"/>
          </p:cNvSpPr>
          <p:nvPr>
            <p:ph type="title"/>
          </p:nvPr>
        </p:nvSpPr>
        <p:spPr/>
        <p:txBody>
          <a:bodyPr/>
          <a:lstStyle/>
          <a:p>
            <a:r>
              <a:rPr lang="en-US" altLang="en-US" sz="3600"/>
              <a:t>Leaders &amp; Legends</a:t>
            </a:r>
          </a:p>
        </p:txBody>
      </p:sp>
      <p:sp>
        <p:nvSpPr>
          <p:cNvPr id="36867" name="Content Placeholder 2">
            <a:extLst>
              <a:ext uri="{FF2B5EF4-FFF2-40B4-BE49-F238E27FC236}">
                <a16:creationId xmlns:a16="http://schemas.microsoft.com/office/drawing/2014/main" id="{0347A6F5-49F4-49EC-A457-67A8CB8B6AAD}"/>
              </a:ext>
            </a:extLst>
          </p:cNvPr>
          <p:cNvSpPr>
            <a:spLocks noGrp="1"/>
          </p:cNvSpPr>
          <p:nvPr>
            <p:ph idx="1"/>
          </p:nvPr>
        </p:nvSpPr>
        <p:spPr/>
        <p:txBody>
          <a:bodyPr/>
          <a:lstStyle/>
          <a:p>
            <a:r>
              <a:rPr lang="en-US" altLang="en-US" sz="2000" dirty="0"/>
              <a:t>All essays are reviewed by school faculty, </a:t>
            </a:r>
            <a:r>
              <a:rPr lang="en-US" altLang="en-US" sz="2000" i="1" dirty="0"/>
              <a:t>Advertiser X</a:t>
            </a:r>
            <a:r>
              <a:rPr lang="en-US" altLang="en-US" sz="2000" dirty="0"/>
              <a:t> and Radio station and posted on the station, school and </a:t>
            </a:r>
            <a:r>
              <a:rPr lang="en-US" altLang="en-US" sz="2000" i="1" dirty="0"/>
              <a:t>Advertiser X</a:t>
            </a:r>
            <a:r>
              <a:rPr lang="en-US" altLang="en-US" sz="2000" dirty="0"/>
              <a:t> websites.</a:t>
            </a:r>
          </a:p>
          <a:p>
            <a:endParaRPr lang="en-US" altLang="en-US" sz="2000" dirty="0"/>
          </a:p>
          <a:p>
            <a:r>
              <a:rPr lang="en-US" altLang="en-US" sz="2000" dirty="0"/>
              <a:t>On-air “shout outs” to all nominated Leaders &amp; Legends will be made by station talent.</a:t>
            </a:r>
          </a:p>
          <a:p>
            <a:endParaRPr lang="en-US" altLang="en-US" sz="2000" dirty="0"/>
          </a:p>
          <a:p>
            <a:r>
              <a:rPr lang="en-US" altLang="en-US" sz="2000" dirty="0"/>
              <a:t>The top five Leaders &amp; Legends essays as judged by the school, </a:t>
            </a:r>
            <a:r>
              <a:rPr lang="en-US" altLang="en-US" sz="2000" i="1" dirty="0"/>
              <a:t>Advertiser X</a:t>
            </a:r>
            <a:r>
              <a:rPr lang="en-US" altLang="en-US" sz="2000" dirty="0"/>
              <a:t> and Radio station will win a TBD enrichment scholarship or similar prize package.</a:t>
            </a:r>
          </a:p>
          <a:p>
            <a:endParaRPr lang="en-US" altLang="en-US" sz="2000" dirty="0"/>
          </a:p>
          <a:p>
            <a:endParaRPr lang="en-US" altLang="en-US"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74B25C6D-BA55-4CA2-A1E7-53C71420EB4E}"/>
              </a:ext>
            </a:extLst>
          </p:cNvPr>
          <p:cNvSpPr>
            <a:spLocks noGrp="1"/>
          </p:cNvSpPr>
          <p:nvPr>
            <p:ph type="title"/>
          </p:nvPr>
        </p:nvSpPr>
        <p:spPr/>
        <p:txBody>
          <a:bodyPr/>
          <a:lstStyle/>
          <a:p>
            <a:r>
              <a:rPr lang="en-US" altLang="en-US"/>
              <a:t>Idea: Top 28 </a:t>
            </a:r>
            <a:endParaRPr lang="en-US" altLang="en-US" sz="2400"/>
          </a:p>
        </p:txBody>
      </p:sp>
      <p:sp>
        <p:nvSpPr>
          <p:cNvPr id="38915" name="Content Placeholder 2">
            <a:extLst>
              <a:ext uri="{FF2B5EF4-FFF2-40B4-BE49-F238E27FC236}">
                <a16:creationId xmlns:a16="http://schemas.microsoft.com/office/drawing/2014/main" id="{2C8F2345-2574-4B84-A6F9-46A0BC442C6F}"/>
              </a:ext>
            </a:extLst>
          </p:cNvPr>
          <p:cNvSpPr>
            <a:spLocks noGrp="1"/>
          </p:cNvSpPr>
          <p:nvPr>
            <p:ph idx="1"/>
          </p:nvPr>
        </p:nvSpPr>
        <p:spPr>
          <a:xfrm>
            <a:off x="1295400" y="1600200"/>
            <a:ext cx="6664325" cy="4525963"/>
          </a:xfrm>
        </p:spPr>
        <p:txBody>
          <a:bodyPr/>
          <a:lstStyle/>
          <a:p>
            <a:pPr marL="0" indent="0" algn="ctr">
              <a:buFontTx/>
              <a:buNone/>
            </a:pPr>
            <a:endParaRPr lang="en-US" altLang="en-US" sz="2000" dirty="0"/>
          </a:p>
          <a:p>
            <a:pPr marL="0" indent="0" algn="ctr">
              <a:buFontTx/>
              <a:buNone/>
            </a:pPr>
            <a:endParaRPr lang="en-US" altLang="en-US" sz="2000" dirty="0"/>
          </a:p>
          <a:p>
            <a:pPr marL="0" indent="0" algn="ctr">
              <a:buFontTx/>
              <a:buNone/>
            </a:pPr>
            <a:r>
              <a:rPr lang="en-US" altLang="en-US" sz="2000" dirty="0"/>
              <a:t>There is so much rich history to be consumed during Black History Month.  In the spirit of sound bites and Radio’s equity in countdown programming, together Radio station and </a:t>
            </a:r>
            <a:r>
              <a:rPr lang="en-US" altLang="en-US" sz="2000" i="1" dirty="0"/>
              <a:t>Advertiser X</a:t>
            </a:r>
            <a:r>
              <a:rPr lang="en-US" altLang="en-US" sz="2000" dirty="0"/>
              <a:t> partner to present a 28- day countdown of the Top 28 Pop Culture Icons and Iconic Events in Black History.</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09756460-0FAF-458B-8FC2-3D06D9D78654}"/>
              </a:ext>
            </a:extLst>
          </p:cNvPr>
          <p:cNvSpPr>
            <a:spLocks noGrp="1"/>
          </p:cNvSpPr>
          <p:nvPr>
            <p:ph type="title"/>
          </p:nvPr>
        </p:nvSpPr>
        <p:spPr/>
        <p:txBody>
          <a:bodyPr/>
          <a:lstStyle/>
          <a:p>
            <a:r>
              <a:rPr lang="en-US" altLang="en-US" sz="3600"/>
              <a:t>Top 28</a:t>
            </a:r>
          </a:p>
        </p:txBody>
      </p:sp>
      <p:sp>
        <p:nvSpPr>
          <p:cNvPr id="37891" name="Content Placeholder 2">
            <a:extLst>
              <a:ext uri="{FF2B5EF4-FFF2-40B4-BE49-F238E27FC236}">
                <a16:creationId xmlns:a16="http://schemas.microsoft.com/office/drawing/2014/main" id="{062EF56D-C18E-4BEB-80F0-018D197EC9DC}"/>
              </a:ext>
            </a:extLst>
          </p:cNvPr>
          <p:cNvSpPr>
            <a:spLocks noGrp="1"/>
          </p:cNvSpPr>
          <p:nvPr>
            <p:ph idx="1"/>
          </p:nvPr>
        </p:nvSpPr>
        <p:spPr/>
        <p:txBody>
          <a:bodyPr/>
          <a:lstStyle/>
          <a:p>
            <a:pPr>
              <a:defRPr/>
            </a:pPr>
            <a:r>
              <a:rPr lang="en-US" sz="1600" dirty="0"/>
              <a:t>Each day during Black History Month, will be devoted to the individuals or times in history that made it on to the Top 28 Pop Culture Moments countdown.</a:t>
            </a:r>
          </a:p>
          <a:p>
            <a:pPr>
              <a:defRPr/>
            </a:pPr>
            <a:endParaRPr lang="en-US" sz="1600" dirty="0"/>
          </a:p>
          <a:p>
            <a:pPr>
              <a:defRPr/>
            </a:pPr>
            <a:r>
              <a:rPr lang="en-US" sz="1600" dirty="0"/>
              <a:t>Examples of individuals and events that may be included are:</a:t>
            </a:r>
          </a:p>
          <a:p>
            <a:pPr lvl="1">
              <a:defRPr/>
            </a:pPr>
            <a:r>
              <a:rPr lang="en-US" sz="1400" dirty="0">
                <a:ea typeface="+mn-ea"/>
                <a:cs typeface="+mn-cs"/>
              </a:rPr>
              <a:t>Barack Obama</a:t>
            </a:r>
          </a:p>
          <a:p>
            <a:pPr lvl="1">
              <a:defRPr/>
            </a:pPr>
            <a:r>
              <a:rPr lang="en-US" sz="1400" dirty="0">
                <a:ea typeface="+mn-ea"/>
                <a:cs typeface="+mn-cs"/>
              </a:rPr>
              <a:t>Rosa Parks</a:t>
            </a:r>
          </a:p>
          <a:p>
            <a:pPr lvl="1">
              <a:defRPr/>
            </a:pPr>
            <a:r>
              <a:rPr lang="en-US" sz="1400" dirty="0">
                <a:ea typeface="+mn-ea"/>
                <a:cs typeface="+mn-cs"/>
              </a:rPr>
              <a:t>Sydney Poitier</a:t>
            </a:r>
          </a:p>
          <a:p>
            <a:pPr lvl="1">
              <a:defRPr/>
            </a:pPr>
            <a:r>
              <a:rPr lang="en-US" sz="1400" dirty="0">
                <a:ea typeface="+mn-ea"/>
                <a:cs typeface="+mn-cs"/>
              </a:rPr>
              <a:t>Michael Jackson/The Jackson Five</a:t>
            </a:r>
          </a:p>
          <a:p>
            <a:pPr lvl="1">
              <a:defRPr/>
            </a:pPr>
            <a:r>
              <a:rPr lang="en-US" sz="1400" dirty="0">
                <a:ea typeface="+mn-ea"/>
                <a:cs typeface="+mn-cs"/>
              </a:rPr>
              <a:t>Denzel Washington </a:t>
            </a:r>
          </a:p>
          <a:p>
            <a:pPr lvl="1">
              <a:defRPr/>
            </a:pPr>
            <a:r>
              <a:rPr lang="en-US" sz="1400" dirty="0">
                <a:ea typeface="+mn-ea"/>
                <a:cs typeface="+mn-cs"/>
              </a:rPr>
              <a:t>Halle Berry </a:t>
            </a:r>
          </a:p>
          <a:p>
            <a:pPr lvl="1">
              <a:defRPr/>
            </a:pPr>
            <a:r>
              <a:rPr lang="en-US" sz="1400" dirty="0">
                <a:ea typeface="+mn-ea"/>
                <a:cs typeface="+mn-cs"/>
              </a:rPr>
              <a:t>The </a:t>
            </a:r>
            <a:r>
              <a:rPr lang="en-US" sz="1400" dirty="0" err="1">
                <a:ea typeface="+mn-ea"/>
                <a:cs typeface="+mn-cs"/>
              </a:rPr>
              <a:t>Jeffersons</a:t>
            </a:r>
            <a:endParaRPr lang="en-US" sz="1400" dirty="0">
              <a:ea typeface="+mn-ea"/>
              <a:cs typeface="+mn-cs"/>
            </a:endParaRPr>
          </a:p>
          <a:p>
            <a:pPr lvl="1">
              <a:defRPr/>
            </a:pPr>
            <a:r>
              <a:rPr lang="en-US" sz="1400" dirty="0">
                <a:ea typeface="+mn-ea"/>
                <a:cs typeface="+mn-cs"/>
              </a:rPr>
              <a:t>Will Smith</a:t>
            </a:r>
          </a:p>
          <a:p>
            <a:pPr lvl="1">
              <a:defRPr/>
            </a:pPr>
            <a:r>
              <a:rPr lang="en-US" sz="1400" dirty="0">
                <a:ea typeface="+mn-ea"/>
                <a:cs typeface="+mn-cs"/>
              </a:rPr>
              <a:t>The Cosby Show</a:t>
            </a:r>
          </a:p>
          <a:p>
            <a:pPr lvl="1">
              <a:defRPr/>
            </a:pPr>
            <a:r>
              <a:rPr lang="en-US" sz="1400" dirty="0">
                <a:ea typeface="+mn-ea"/>
                <a:cs typeface="+mn-cs"/>
              </a:rPr>
              <a:t>Soul Train</a:t>
            </a:r>
          </a:p>
          <a:p>
            <a:pPr lvl="1">
              <a:defRPr/>
            </a:pPr>
            <a:r>
              <a:rPr lang="en-US" sz="1400" dirty="0">
                <a:ea typeface="+mn-ea"/>
                <a:cs typeface="+mn-cs"/>
              </a:rPr>
              <a:t>Michael Jordan</a:t>
            </a:r>
          </a:p>
          <a:p>
            <a:pPr lvl="1">
              <a:defRPr/>
            </a:pPr>
            <a:r>
              <a:rPr lang="en-US" sz="1400" dirty="0">
                <a:ea typeface="+mn-ea"/>
                <a:cs typeface="+mn-cs"/>
              </a:rPr>
              <a:t>Muhammad Ali</a:t>
            </a:r>
          </a:p>
          <a:p>
            <a:pPr lvl="1">
              <a:defRPr/>
            </a:pPr>
            <a:r>
              <a:rPr lang="en-US" sz="1400" dirty="0">
                <a:ea typeface="+mn-ea"/>
                <a:cs typeface="+mn-cs"/>
              </a:rPr>
              <a:t>Kamala Harris</a:t>
            </a:r>
            <a:endParaRPr lang="en-US" sz="1600" dirty="0">
              <a:ea typeface="+mn-ea"/>
              <a:cs typeface="+mn-cs"/>
            </a:endParaRPr>
          </a:p>
          <a:p>
            <a:pPr marL="457200" lvl="1" indent="0">
              <a:buFontTx/>
              <a:buNone/>
              <a:defRPr/>
            </a:pPr>
            <a:endParaRPr lang="en-US" sz="1600" dirty="0">
              <a:ea typeface="+mn-ea"/>
              <a:cs typeface="+mn-cs"/>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EE50FF44-DED6-418E-B0A7-F5A0713DE990}"/>
              </a:ext>
            </a:extLst>
          </p:cNvPr>
          <p:cNvSpPr>
            <a:spLocks noGrp="1"/>
          </p:cNvSpPr>
          <p:nvPr>
            <p:ph type="title"/>
          </p:nvPr>
        </p:nvSpPr>
        <p:spPr/>
        <p:txBody>
          <a:bodyPr/>
          <a:lstStyle/>
          <a:p>
            <a:r>
              <a:rPr lang="en-US" altLang="en-US" sz="3600"/>
              <a:t>Top 28</a:t>
            </a:r>
          </a:p>
        </p:txBody>
      </p:sp>
      <p:sp>
        <p:nvSpPr>
          <p:cNvPr id="37891" name="Content Placeholder 2">
            <a:extLst>
              <a:ext uri="{FF2B5EF4-FFF2-40B4-BE49-F238E27FC236}">
                <a16:creationId xmlns:a16="http://schemas.microsoft.com/office/drawing/2014/main" id="{21DD2689-28AB-446A-910C-BCBC4436DAE1}"/>
              </a:ext>
            </a:extLst>
          </p:cNvPr>
          <p:cNvSpPr>
            <a:spLocks noGrp="1"/>
          </p:cNvSpPr>
          <p:nvPr>
            <p:ph idx="1"/>
          </p:nvPr>
        </p:nvSpPr>
        <p:spPr/>
        <p:txBody>
          <a:bodyPr/>
          <a:lstStyle/>
          <a:p>
            <a:pPr>
              <a:defRPr/>
            </a:pPr>
            <a:r>
              <a:rPr lang="en-US" sz="1600" dirty="0"/>
              <a:t>Every day will include top-of-the-hour “</a:t>
            </a:r>
            <a:r>
              <a:rPr lang="en-US" sz="1600" i="1" dirty="0"/>
              <a:t>Advertiser X</a:t>
            </a:r>
            <a:r>
              <a:rPr lang="en-US" sz="1600" dirty="0"/>
              <a:t> sound bites” of trivia related to the iconic individual or event that reinforces their contribution to pop-culture.</a:t>
            </a:r>
          </a:p>
          <a:p>
            <a:pPr>
              <a:defRPr/>
            </a:pPr>
            <a:endParaRPr lang="en-US" sz="1600" dirty="0"/>
          </a:p>
          <a:p>
            <a:pPr lvl="1">
              <a:defRPr/>
            </a:pPr>
            <a:r>
              <a:rPr lang="en-US" sz="1600" dirty="0">
                <a:ea typeface="+mn-ea"/>
                <a:cs typeface="+mn-cs"/>
              </a:rPr>
              <a:t>Example: It’s 10 a.m. on Day 22 of our Top 28 Black History Month </a:t>
            </a:r>
            <a:r>
              <a:rPr lang="en-US" sz="1600" dirty="0"/>
              <a:t>p</a:t>
            </a:r>
            <a:r>
              <a:rPr lang="en-US" sz="1600" dirty="0">
                <a:ea typeface="+mn-ea"/>
                <a:cs typeface="+mn-cs"/>
              </a:rPr>
              <a:t>op </a:t>
            </a:r>
            <a:r>
              <a:rPr lang="en-US" sz="1600" dirty="0"/>
              <a:t>c</a:t>
            </a:r>
            <a:r>
              <a:rPr lang="en-US" sz="1600" dirty="0">
                <a:ea typeface="+mn-ea"/>
                <a:cs typeface="+mn-cs"/>
              </a:rPr>
              <a:t>ulture countdown brought to you by </a:t>
            </a:r>
            <a:r>
              <a:rPr lang="en-US" sz="1600" i="1" dirty="0">
                <a:ea typeface="+mn-ea"/>
                <a:cs typeface="+mn-cs"/>
              </a:rPr>
              <a:t>Advertiser X</a:t>
            </a:r>
            <a:r>
              <a:rPr lang="en-US" sz="1600" dirty="0">
                <a:ea typeface="+mn-ea"/>
                <a:cs typeface="+mn-cs"/>
              </a:rPr>
              <a:t>.  #22 is Bill Cosby and the Cosby Show. Did you know… Check back with us for the 11 a.m. sound bite on the Cosby Show and log on to radiostation.com to play the “Pop Culture in Black History” trivia contest brought to you by </a:t>
            </a:r>
            <a:r>
              <a:rPr lang="en-US" sz="1600" i="1" dirty="0">
                <a:ea typeface="+mn-ea"/>
                <a:cs typeface="+mn-cs"/>
              </a:rPr>
              <a:t>Advertiser X</a:t>
            </a:r>
            <a:r>
              <a:rPr lang="en-US" sz="1600" dirty="0">
                <a:ea typeface="+mn-ea"/>
                <a:cs typeface="+mn-cs"/>
              </a:rPr>
              <a:t>.</a:t>
            </a:r>
          </a:p>
          <a:p>
            <a:pPr>
              <a:defRPr/>
            </a:pPr>
            <a:endParaRPr lang="en-US" sz="1600" dirty="0"/>
          </a:p>
          <a:p>
            <a:pPr>
              <a:defRPr/>
            </a:pPr>
            <a:r>
              <a:rPr lang="en-US" sz="1600" dirty="0"/>
              <a:t>Each sound bite is followed by an </a:t>
            </a:r>
            <a:r>
              <a:rPr lang="en-US" sz="1600" i="1" dirty="0"/>
              <a:t>Advertiser X</a:t>
            </a:r>
            <a:r>
              <a:rPr lang="en-US" sz="1600" dirty="0"/>
              <a:t> commercial.</a:t>
            </a:r>
          </a:p>
          <a:p>
            <a:pPr>
              <a:defRPr/>
            </a:pPr>
            <a:endParaRPr lang="en-US" sz="1600" dirty="0"/>
          </a:p>
          <a:p>
            <a:pPr>
              <a:defRPr/>
            </a:pPr>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a:extLst>
              <a:ext uri="{FF2B5EF4-FFF2-40B4-BE49-F238E27FC236}">
                <a16:creationId xmlns:a16="http://schemas.microsoft.com/office/drawing/2014/main" id="{00CF3D82-4EEE-4588-8B38-8DE5D9C7CDAA}"/>
              </a:ext>
            </a:extLst>
          </p:cNvPr>
          <p:cNvSpPr>
            <a:spLocks noGrp="1" noChangeArrowheads="1"/>
          </p:cNvSpPr>
          <p:nvPr>
            <p:ph type="title"/>
          </p:nvPr>
        </p:nvSpPr>
        <p:spPr/>
        <p:txBody>
          <a:bodyPr/>
          <a:lstStyle/>
          <a:p>
            <a:pPr eaLnBrk="1" hangingPunct="1"/>
            <a:r>
              <a:rPr lang="en-US" altLang="en-US"/>
              <a:t>Agenda</a:t>
            </a:r>
          </a:p>
        </p:txBody>
      </p:sp>
      <p:sp>
        <p:nvSpPr>
          <p:cNvPr id="13315" name="Rectangle 5">
            <a:extLst>
              <a:ext uri="{FF2B5EF4-FFF2-40B4-BE49-F238E27FC236}">
                <a16:creationId xmlns:a16="http://schemas.microsoft.com/office/drawing/2014/main" id="{BF29605A-DB44-4497-84C9-3F7345B1C065}"/>
              </a:ext>
            </a:extLst>
          </p:cNvPr>
          <p:cNvSpPr>
            <a:spLocks noGrp="1" noChangeArrowheads="1"/>
          </p:cNvSpPr>
          <p:nvPr>
            <p:ph type="body" idx="1"/>
          </p:nvPr>
        </p:nvSpPr>
        <p:spPr/>
        <p:txBody>
          <a:bodyPr/>
          <a:lstStyle/>
          <a:p>
            <a:pPr eaLnBrk="1" hangingPunct="1"/>
            <a:r>
              <a:rPr lang="en-US" altLang="en-US" sz="2800" dirty="0"/>
              <a:t>Power of the African American Market</a:t>
            </a:r>
          </a:p>
          <a:p>
            <a:pPr eaLnBrk="1" hangingPunct="1"/>
            <a:endParaRPr lang="en-US" altLang="en-US" sz="2400" dirty="0"/>
          </a:p>
          <a:p>
            <a:pPr eaLnBrk="1" hangingPunct="1"/>
            <a:r>
              <a:rPr lang="en-US" altLang="en-US" sz="2800" dirty="0"/>
              <a:t>Radio is relevant</a:t>
            </a:r>
          </a:p>
          <a:p>
            <a:pPr eaLnBrk="1" hangingPunct="1"/>
            <a:endParaRPr lang="en-US" altLang="en-US" sz="2800" dirty="0"/>
          </a:p>
          <a:p>
            <a:pPr eaLnBrk="1" hangingPunct="1"/>
            <a:r>
              <a:rPr lang="en-US" altLang="en-US" sz="2800" dirty="0"/>
              <a:t>Insight</a:t>
            </a:r>
            <a:r>
              <a:rPr lang="en-US" altLang="en-US" sz="2800" dirty="0">
                <a:solidFill>
                  <a:srgbClr val="FF0000"/>
                </a:solidFill>
              </a:rPr>
              <a:t>-</a:t>
            </a:r>
            <a:r>
              <a:rPr lang="en-US" altLang="en-US" sz="2800" dirty="0"/>
              <a:t>based ideas</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FC58F351-8C37-423F-8CD4-8319407560A7}"/>
              </a:ext>
            </a:extLst>
          </p:cNvPr>
          <p:cNvSpPr>
            <a:spLocks noGrp="1"/>
          </p:cNvSpPr>
          <p:nvPr>
            <p:ph type="title"/>
          </p:nvPr>
        </p:nvSpPr>
        <p:spPr/>
        <p:txBody>
          <a:bodyPr/>
          <a:lstStyle/>
          <a:p>
            <a:r>
              <a:rPr lang="en-US" altLang="en-US" sz="3600"/>
              <a:t>Top 28</a:t>
            </a:r>
          </a:p>
        </p:txBody>
      </p:sp>
      <p:sp>
        <p:nvSpPr>
          <p:cNvPr id="37891" name="Content Placeholder 2">
            <a:extLst>
              <a:ext uri="{FF2B5EF4-FFF2-40B4-BE49-F238E27FC236}">
                <a16:creationId xmlns:a16="http://schemas.microsoft.com/office/drawing/2014/main" id="{5B431E09-CF63-4DE5-BCC7-ACBB489C0A93}"/>
              </a:ext>
            </a:extLst>
          </p:cNvPr>
          <p:cNvSpPr>
            <a:spLocks noGrp="1"/>
          </p:cNvSpPr>
          <p:nvPr>
            <p:ph idx="1"/>
          </p:nvPr>
        </p:nvSpPr>
        <p:spPr/>
        <p:txBody>
          <a:bodyPr/>
          <a:lstStyle/>
          <a:p>
            <a:pPr>
              <a:defRPr/>
            </a:pPr>
            <a:r>
              <a:rPr lang="en-US" sz="1450" dirty="0"/>
              <a:t>“Pop Culture in Black History” trivia contest will be housed on the station site and promoted on-air alongside the 28-day countdown messaging.</a:t>
            </a:r>
          </a:p>
          <a:p>
            <a:pPr>
              <a:defRPr/>
            </a:pPr>
            <a:endParaRPr lang="en-US" sz="1050" dirty="0"/>
          </a:p>
          <a:p>
            <a:pPr>
              <a:defRPr/>
            </a:pPr>
            <a:r>
              <a:rPr lang="en-US" sz="1450" dirty="0"/>
              <a:t>Questions in the trivia contest will not be exclusive to the Top 28 featured on air to convey and raise awareness of the breadth and depth that exists in Black History and it’s influence on pop culture.</a:t>
            </a:r>
          </a:p>
          <a:p>
            <a:pPr>
              <a:defRPr/>
            </a:pPr>
            <a:endParaRPr lang="en-US" sz="1450" dirty="0"/>
          </a:p>
          <a:p>
            <a:pPr>
              <a:defRPr/>
            </a:pPr>
            <a:r>
              <a:rPr lang="en-US" sz="1450" dirty="0"/>
              <a:t>Examples of questions include:</a:t>
            </a:r>
            <a:endParaRPr lang="en-US" sz="1800" dirty="0"/>
          </a:p>
          <a:p>
            <a:pPr lvl="1">
              <a:defRPr/>
            </a:pPr>
            <a:r>
              <a:rPr lang="en-US" sz="1400" dirty="0"/>
              <a:t>What was the first Black newspaper?</a:t>
            </a:r>
          </a:p>
          <a:p>
            <a:pPr lvl="1">
              <a:defRPr/>
            </a:pPr>
            <a:r>
              <a:rPr lang="en-US" sz="1400" dirty="0"/>
              <a:t>Who was the first Black astronaut to walk in space?</a:t>
            </a:r>
          </a:p>
          <a:p>
            <a:pPr lvl="1">
              <a:defRPr/>
            </a:pPr>
            <a:r>
              <a:rPr lang="en-US" sz="1400" dirty="0"/>
              <a:t>Who was the first African American Supreme Court Justice?</a:t>
            </a:r>
          </a:p>
          <a:p>
            <a:pPr lvl="1">
              <a:defRPr/>
            </a:pPr>
            <a:r>
              <a:rPr lang="en-US" sz="1400" dirty="0"/>
              <a:t>When and where did Martin Luther King Jr. make his “I Have a Dream” speech?</a:t>
            </a:r>
          </a:p>
          <a:p>
            <a:pPr lvl="1">
              <a:defRPr/>
            </a:pPr>
            <a:r>
              <a:rPr lang="en-US" sz="1400" dirty="0"/>
              <a:t>How many times did Jesse Jackson run for the U.S. presidency?</a:t>
            </a:r>
          </a:p>
          <a:p>
            <a:pPr lvl="1">
              <a:defRPr/>
            </a:pPr>
            <a:r>
              <a:rPr lang="en-US" sz="1400" dirty="0"/>
              <a:t>Who was the first Black woman Senator?</a:t>
            </a:r>
          </a:p>
          <a:p>
            <a:pPr lvl="1">
              <a:defRPr/>
            </a:pPr>
            <a:r>
              <a:rPr lang="en-US" sz="1400" dirty="0"/>
              <a:t>Who was the first Black actor to win an Oscar?</a:t>
            </a:r>
          </a:p>
          <a:p>
            <a:pPr lvl="1">
              <a:defRPr/>
            </a:pPr>
            <a:r>
              <a:rPr lang="en-US" sz="1400" dirty="0"/>
              <a:t>Who was the first Black artist to win a Grammy?</a:t>
            </a:r>
          </a:p>
          <a:p>
            <a:pPr>
              <a:defRPr/>
            </a:pPr>
            <a:endParaRPr lang="en-US" sz="1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98BAFBF1-B08D-412B-BC0D-F9AAC7D25754}"/>
              </a:ext>
            </a:extLst>
          </p:cNvPr>
          <p:cNvSpPr>
            <a:spLocks noGrp="1"/>
          </p:cNvSpPr>
          <p:nvPr>
            <p:ph type="title"/>
          </p:nvPr>
        </p:nvSpPr>
        <p:spPr/>
        <p:txBody>
          <a:bodyPr/>
          <a:lstStyle/>
          <a:p>
            <a:r>
              <a:rPr lang="en-US" altLang="en-US" sz="3600"/>
              <a:t>Top 28</a:t>
            </a:r>
          </a:p>
        </p:txBody>
      </p:sp>
      <p:sp>
        <p:nvSpPr>
          <p:cNvPr id="43011" name="Content Placeholder 2">
            <a:extLst>
              <a:ext uri="{FF2B5EF4-FFF2-40B4-BE49-F238E27FC236}">
                <a16:creationId xmlns:a16="http://schemas.microsoft.com/office/drawing/2014/main" id="{AF328E0A-C9DE-4D4D-A849-DEFBF0631428}"/>
              </a:ext>
            </a:extLst>
          </p:cNvPr>
          <p:cNvSpPr>
            <a:spLocks noGrp="1"/>
          </p:cNvSpPr>
          <p:nvPr>
            <p:ph idx="1"/>
          </p:nvPr>
        </p:nvSpPr>
        <p:spPr/>
        <p:txBody>
          <a:bodyPr/>
          <a:lstStyle/>
          <a:p>
            <a:r>
              <a:rPr lang="en-US" altLang="en-US" sz="2000" dirty="0"/>
              <a:t>To further extend the Top 28 program into the schools, radio station and </a:t>
            </a:r>
            <a:r>
              <a:rPr lang="en-US" altLang="en-US" sz="2000" i="1" dirty="0"/>
              <a:t>Advertiser X</a:t>
            </a:r>
            <a:r>
              <a:rPr lang="en-US" altLang="en-US" sz="2000" dirty="0"/>
              <a:t> present an opportunity to participate in a Top 28    t-shirt design contest.</a:t>
            </a:r>
          </a:p>
          <a:p>
            <a:pPr lvl="1"/>
            <a:r>
              <a:rPr lang="en-US" altLang="en-US" sz="1600" dirty="0"/>
              <a:t>Design entries will focus on African American contributions to local and national community pop culture.</a:t>
            </a:r>
          </a:p>
          <a:p>
            <a:pPr lvl="1"/>
            <a:r>
              <a:rPr lang="en-US" altLang="en-US" sz="1600" dirty="0"/>
              <a:t>Designs will be judged by the Radio station and </a:t>
            </a:r>
            <a:r>
              <a:rPr lang="en-US" altLang="en-US" sz="1600" i="1" dirty="0"/>
              <a:t>Advertiser X</a:t>
            </a:r>
            <a:r>
              <a:rPr lang="en-US" altLang="en-US" sz="1600" dirty="0"/>
              <a:t> representatives.</a:t>
            </a:r>
          </a:p>
          <a:p>
            <a:pPr lvl="1"/>
            <a:r>
              <a:rPr lang="en-US" altLang="en-US" sz="1600" dirty="0"/>
              <a:t>The winner’s school will be recognized on-air, Radio station will produce the       t-shirts and distribute at Radio hosted events and at </a:t>
            </a:r>
            <a:r>
              <a:rPr lang="en-US" altLang="en-US" sz="1600" i="1" dirty="0"/>
              <a:t>Advertiser X</a:t>
            </a:r>
            <a:r>
              <a:rPr lang="en-US" altLang="en-US" sz="1600" dirty="0"/>
              <a:t> locations.</a:t>
            </a:r>
          </a:p>
          <a:p>
            <a:pPr lvl="1"/>
            <a:r>
              <a:rPr lang="en-US" altLang="en-US" sz="1600" dirty="0"/>
              <a:t>All students at the winning school will receive a t-shirt.</a:t>
            </a:r>
          </a:p>
          <a:p>
            <a:endParaRPr lang="en-US" altLang="en-US" sz="12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dirty="0"/>
              <a:t>Next Steps</a:t>
            </a:r>
          </a:p>
        </p:txBody>
      </p:sp>
      <p:sp>
        <p:nvSpPr>
          <p:cNvPr id="3" name="Content Placeholder 2"/>
          <p:cNvSpPr>
            <a:spLocks noGrp="1"/>
          </p:cNvSpPr>
          <p:nvPr>
            <p:ph idx="1"/>
          </p:nvPr>
        </p:nvSpPr>
        <p:spPr/>
        <p:txBody>
          <a:bodyPr/>
          <a:lstStyle/>
          <a:p>
            <a:pPr>
              <a:defRPr/>
            </a:pPr>
            <a:endParaRPr lang="en-US" sz="2000" dirty="0">
              <a:latin typeface="+mj-lt"/>
            </a:endParaRPr>
          </a:p>
          <a:p>
            <a:pPr>
              <a:buFontTx/>
              <a:buNone/>
              <a:defRPr/>
            </a:pPr>
            <a:endParaRPr lang="en-US" sz="2000" dirty="0">
              <a:latin typeface="+mj-lt"/>
            </a:endParaRPr>
          </a:p>
          <a:p>
            <a:pPr>
              <a:defRPr/>
            </a:pPr>
            <a:r>
              <a:rPr lang="en-US" sz="2000" dirty="0">
                <a:latin typeface="+mj-lt"/>
              </a:rPr>
              <a:t>Gain feedback on ideas.</a:t>
            </a:r>
          </a:p>
          <a:p>
            <a:pPr>
              <a:defRPr/>
            </a:pPr>
            <a:r>
              <a:rPr lang="en-US" sz="2000" dirty="0">
                <a:latin typeface="+mj-lt"/>
              </a:rPr>
              <a:t>Station to revise based on feedback and propose schedules and costs.</a:t>
            </a:r>
          </a:p>
          <a:p>
            <a:pPr>
              <a:defRPr/>
            </a:pPr>
            <a:r>
              <a:rPr lang="en-US" sz="2000" dirty="0">
                <a:latin typeface="+mj-lt"/>
              </a:rPr>
              <a:t>Plan activation timeline including commercial creative and station</a:t>
            </a:r>
            <a:r>
              <a:rPr lang="en-US" altLang="en-US" sz="2000" dirty="0"/>
              <a:t>-</a:t>
            </a:r>
            <a:r>
              <a:rPr lang="en-US" sz="2000" dirty="0">
                <a:latin typeface="+mj-lt"/>
              </a:rPr>
              <a:t>produced spots (if required).</a:t>
            </a:r>
          </a:p>
          <a:p>
            <a:pPr>
              <a:defRPr/>
            </a:pPr>
            <a:r>
              <a:rPr lang="en-US" sz="2000" dirty="0">
                <a:latin typeface="+mj-lt"/>
              </a:rPr>
              <a:t>Discuss how campaign success will be measured.</a:t>
            </a:r>
          </a:p>
          <a:p>
            <a:pPr>
              <a:defRPr/>
            </a:pPr>
            <a:r>
              <a:rPr lang="en-US" sz="2000" dirty="0">
                <a:latin typeface="+mj-lt"/>
              </a:rPr>
              <a:t>Launch campaign.</a:t>
            </a:r>
          </a:p>
          <a:p>
            <a:pPr>
              <a:defRPr/>
            </a:pPr>
            <a:endParaRPr lang="en-US" sz="2800" dirty="0">
              <a:latin typeface="+mj-lt"/>
            </a:endParaRPr>
          </a:p>
          <a:p>
            <a:pPr>
              <a:defRPr/>
            </a:pPr>
            <a:endParaRPr lang="en-US" sz="2800" dirty="0">
              <a:latin typeface="+mj-lt"/>
            </a:endParaRPr>
          </a:p>
        </p:txBody>
      </p:sp>
    </p:spTree>
    <p:extLst>
      <p:ext uri="{BB962C8B-B14F-4D97-AF65-F5344CB8AC3E}">
        <p14:creationId xmlns:p14="http://schemas.microsoft.com/office/powerpoint/2010/main" val="2324982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1199313D-B893-4B93-920B-AEA96DB3852E}"/>
              </a:ext>
            </a:extLst>
          </p:cNvPr>
          <p:cNvSpPr>
            <a:spLocks noGrp="1" noChangeArrowheads="1"/>
          </p:cNvSpPr>
          <p:nvPr>
            <p:ph type="title"/>
          </p:nvPr>
        </p:nvSpPr>
        <p:spPr/>
        <p:txBody>
          <a:bodyPr/>
          <a:lstStyle/>
          <a:p>
            <a:pPr eaLnBrk="1" hangingPunct="1"/>
            <a:r>
              <a:rPr lang="en-US" altLang="en-US" sz="4000" dirty="0"/>
              <a:t>African American Market Overview</a:t>
            </a:r>
          </a:p>
        </p:txBody>
      </p:sp>
      <p:sp>
        <p:nvSpPr>
          <p:cNvPr id="2" name="Content Placeholder 1">
            <a:extLst>
              <a:ext uri="{FF2B5EF4-FFF2-40B4-BE49-F238E27FC236}">
                <a16:creationId xmlns:a16="http://schemas.microsoft.com/office/drawing/2014/main" id="{FE2AE7FB-8C8F-457E-9FFE-2145144C983E}"/>
              </a:ext>
            </a:extLst>
          </p:cNvPr>
          <p:cNvSpPr>
            <a:spLocks noGrp="1"/>
          </p:cNvSpPr>
          <p:nvPr>
            <p:ph idx="1"/>
          </p:nvPr>
        </p:nvSpPr>
        <p:spPr>
          <a:xfrm>
            <a:off x="457200" y="1951038"/>
            <a:ext cx="8229600" cy="4525962"/>
          </a:xfrm>
        </p:spPr>
        <p:txBody>
          <a:bodyPr/>
          <a:lstStyle/>
          <a:p>
            <a:pPr>
              <a:defRPr/>
            </a:pPr>
            <a:r>
              <a:rPr lang="en-US" sz="2400" dirty="0"/>
              <a:t>African American consumers represent nearly 14% of the U.S. population (over 48MM people)</a:t>
            </a:r>
            <a:r>
              <a:rPr lang="en-US" altLang="en-US" sz="2400" dirty="0"/>
              <a:t>.</a:t>
            </a:r>
            <a:endParaRPr lang="en-US" sz="2400" dirty="0"/>
          </a:p>
          <a:p>
            <a:pPr>
              <a:defRPr/>
            </a:pPr>
            <a:endParaRPr lang="en-US" sz="2400" dirty="0"/>
          </a:p>
          <a:p>
            <a:pPr marR="0" lvl="1">
              <a:buFont typeface="Courier New" panose="02070309020205020404" pitchFamily="49" charset="0"/>
              <a:buChar char="–"/>
              <a:tabLst>
                <a:tab pos="685800" algn="l"/>
              </a:tabLst>
              <a:defRPr/>
            </a:pPr>
            <a:r>
              <a:rPr lang="en-US" sz="2000" dirty="0"/>
              <a:t>From 2020 to 2060, Blacks will contribute to more than 20% of the total U.S. population growth. </a:t>
            </a:r>
          </a:p>
          <a:p>
            <a:pPr marR="0" lvl="1">
              <a:buFont typeface="Courier New" panose="02070309020205020404" pitchFamily="49" charset="0"/>
              <a:buChar char="–"/>
              <a:tabLst>
                <a:tab pos="685800" algn="l"/>
              </a:tabLst>
              <a:defRPr/>
            </a:pPr>
            <a:endParaRPr lang="en-US" sz="2000" dirty="0"/>
          </a:p>
          <a:p>
            <a:pPr marR="0" lvl="1">
              <a:buFont typeface="Courier New" panose="02070309020205020404" pitchFamily="49" charset="0"/>
              <a:buChar char="–"/>
              <a:tabLst>
                <a:tab pos="685800" algn="l"/>
              </a:tabLst>
              <a:defRPr/>
            </a:pPr>
            <a:r>
              <a:rPr lang="en-US" sz="2000" dirty="0"/>
              <a:t>African Americans are much younger</a:t>
            </a:r>
            <a:r>
              <a:rPr lang="en-US" altLang="en-US" sz="2000" dirty="0"/>
              <a:t>,</a:t>
            </a:r>
            <a:r>
              <a:rPr lang="en-US" sz="2000" dirty="0"/>
              <a:t> with a median age of 32—six years younger than the national average and 11 years younger than </a:t>
            </a:r>
            <a:r>
              <a:rPr lang="en-US" sz="2000" dirty="0" err="1"/>
              <a:t>nonHispanic</a:t>
            </a:r>
            <a:r>
              <a:rPr lang="en-US" sz="2000" dirty="0"/>
              <a:t> whites. </a:t>
            </a:r>
          </a:p>
          <a:p>
            <a:pPr marL="457200" lvl="1" indent="0">
              <a:buFontTx/>
              <a:buNone/>
              <a:defRPr/>
            </a:pPr>
            <a:endParaRPr lang="en-US" sz="2000" dirty="0"/>
          </a:p>
          <a:p>
            <a:pPr>
              <a:defRPr/>
            </a:pPr>
            <a:endParaRPr lang="en-US" sz="2400" dirty="0"/>
          </a:p>
        </p:txBody>
      </p:sp>
      <p:sp>
        <p:nvSpPr>
          <p:cNvPr id="6" name="TextBox 5">
            <a:extLst>
              <a:ext uri="{FF2B5EF4-FFF2-40B4-BE49-F238E27FC236}">
                <a16:creationId xmlns:a16="http://schemas.microsoft.com/office/drawing/2014/main" id="{91C93C64-7BB9-4245-A5F4-E5A06E8BF08F}"/>
              </a:ext>
            </a:extLst>
          </p:cNvPr>
          <p:cNvSpPr txBox="1">
            <a:spLocks noChangeArrowheads="1"/>
          </p:cNvSpPr>
          <p:nvPr/>
        </p:nvSpPr>
        <p:spPr bwMode="auto">
          <a:xfrm>
            <a:off x="85725" y="6489700"/>
            <a:ext cx="6772275" cy="215444"/>
          </a:xfrm>
          <a:prstGeom prst="rect">
            <a:avLst/>
          </a:prstGeom>
          <a:noFill/>
          <a:ln w="9525">
            <a:noFill/>
            <a:miter lim="800000"/>
            <a:headEnd/>
            <a:tailEnd/>
          </a:ln>
        </p:spPr>
        <p:txBody>
          <a:bodyPr wrap="square">
            <a:spAutoFit/>
          </a:bodyPr>
          <a:lstStyle/>
          <a:p>
            <a:pPr>
              <a:defRPr/>
            </a:pPr>
            <a:r>
              <a:rPr lang="en-US" sz="800" dirty="0">
                <a:latin typeface="+mj-lt"/>
                <a:cs typeface="Arial" charset="0"/>
              </a:rPr>
              <a:t>Source: Power of the Black Community – from Moment to Movement, The African American Diverse Intelligence Series, Nielsen, 2020</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F3DE04EC-EE26-40D5-A57F-DCAA5AD6D7CE}"/>
              </a:ext>
            </a:extLst>
          </p:cNvPr>
          <p:cNvSpPr>
            <a:spLocks noGrp="1" noChangeArrowheads="1"/>
          </p:cNvSpPr>
          <p:nvPr>
            <p:ph type="title"/>
          </p:nvPr>
        </p:nvSpPr>
        <p:spPr/>
        <p:txBody>
          <a:bodyPr/>
          <a:lstStyle/>
          <a:p>
            <a:pPr eaLnBrk="1" hangingPunct="1"/>
            <a:r>
              <a:rPr lang="en-US" altLang="en-US" sz="3600" dirty="0"/>
              <a:t>African American Market Overview</a:t>
            </a:r>
          </a:p>
        </p:txBody>
      </p:sp>
      <p:sp>
        <p:nvSpPr>
          <p:cNvPr id="2" name="Content Placeholder 1">
            <a:extLst>
              <a:ext uri="{FF2B5EF4-FFF2-40B4-BE49-F238E27FC236}">
                <a16:creationId xmlns:a16="http://schemas.microsoft.com/office/drawing/2014/main" id="{3A285423-CDCA-484E-A9D6-BE877441BACA}"/>
              </a:ext>
            </a:extLst>
          </p:cNvPr>
          <p:cNvSpPr>
            <a:spLocks noGrp="1"/>
          </p:cNvSpPr>
          <p:nvPr>
            <p:ph idx="1"/>
          </p:nvPr>
        </p:nvSpPr>
        <p:spPr>
          <a:xfrm>
            <a:off x="457200" y="2103438"/>
            <a:ext cx="8229600" cy="4525962"/>
          </a:xfrm>
        </p:spPr>
        <p:txBody>
          <a:bodyPr/>
          <a:lstStyle/>
          <a:p>
            <a:pPr marL="0" indent="0">
              <a:buFontTx/>
              <a:buNone/>
              <a:defRPr/>
            </a:pPr>
            <a:r>
              <a:rPr lang="en-US" sz="2000" dirty="0"/>
              <a:t>2019 Buying Power:</a:t>
            </a:r>
          </a:p>
          <a:p>
            <a:pPr marL="0" indent="0">
              <a:buFontTx/>
              <a:buNone/>
              <a:defRPr/>
            </a:pPr>
            <a:endParaRPr lang="en-US" sz="2000" dirty="0"/>
          </a:p>
          <a:p>
            <a:pPr marL="0" indent="0" algn="ctr">
              <a:buFontTx/>
              <a:buNone/>
              <a:defRPr/>
            </a:pPr>
            <a:r>
              <a:rPr lang="en-US" sz="8000" dirty="0"/>
              <a:t>$1.4 Trillion</a:t>
            </a:r>
          </a:p>
          <a:p>
            <a:pPr marL="0" indent="0" algn="ctr">
              <a:buFontTx/>
              <a:buNone/>
              <a:defRPr/>
            </a:pPr>
            <a:endParaRPr lang="en-US" sz="2000" dirty="0"/>
          </a:p>
          <a:p>
            <a:pPr marL="0" indent="0" algn="ctr">
              <a:buFontTx/>
              <a:buNone/>
              <a:defRPr/>
            </a:pPr>
            <a:r>
              <a:rPr lang="en-US" sz="2000" dirty="0"/>
              <a:t>By 2024</a:t>
            </a:r>
            <a:r>
              <a:rPr lang="en-US" altLang="en-US" sz="2000" dirty="0"/>
              <a:t>,</a:t>
            </a:r>
            <a:r>
              <a:rPr lang="en-US" sz="2000" dirty="0"/>
              <a:t> the African American buying power is estimated to climb to $1.8 Trillion. </a:t>
            </a:r>
          </a:p>
          <a:p>
            <a:pPr lvl="1">
              <a:defRPr/>
            </a:pPr>
            <a:endParaRPr lang="en-US" sz="1800" dirty="0"/>
          </a:p>
          <a:p>
            <a:pPr marL="0" indent="0">
              <a:buFontTx/>
              <a:buNone/>
              <a:defRPr/>
            </a:pPr>
            <a:endParaRPr lang="en-US" sz="2000" dirty="0"/>
          </a:p>
          <a:p>
            <a:pPr marL="0" indent="0">
              <a:buFontTx/>
              <a:buNone/>
              <a:defRPr/>
            </a:pPr>
            <a:endParaRPr lang="en-US" sz="2000" dirty="0"/>
          </a:p>
          <a:p>
            <a:pPr>
              <a:defRPr/>
            </a:pPr>
            <a:endParaRPr lang="en-US" sz="2000" dirty="0"/>
          </a:p>
        </p:txBody>
      </p:sp>
      <p:sp>
        <p:nvSpPr>
          <p:cNvPr id="6" name="TextBox 5">
            <a:extLst>
              <a:ext uri="{FF2B5EF4-FFF2-40B4-BE49-F238E27FC236}">
                <a16:creationId xmlns:a16="http://schemas.microsoft.com/office/drawing/2014/main" id="{6A70DE5A-76AE-4C5F-8F7D-4692979BBA53}"/>
              </a:ext>
            </a:extLst>
          </p:cNvPr>
          <p:cNvSpPr txBox="1">
            <a:spLocks noChangeArrowheads="1"/>
          </p:cNvSpPr>
          <p:nvPr/>
        </p:nvSpPr>
        <p:spPr bwMode="auto">
          <a:xfrm>
            <a:off x="85725" y="6489700"/>
            <a:ext cx="6924675" cy="215444"/>
          </a:xfrm>
          <a:prstGeom prst="rect">
            <a:avLst/>
          </a:prstGeom>
          <a:noFill/>
          <a:ln w="9525">
            <a:noFill/>
            <a:miter lim="800000"/>
            <a:headEnd/>
            <a:tailEnd/>
          </a:ln>
        </p:spPr>
        <p:txBody>
          <a:bodyPr wrap="square">
            <a:spAutoFit/>
          </a:bodyPr>
          <a:lstStyle/>
          <a:p>
            <a:pPr>
              <a:defRPr/>
            </a:pPr>
            <a:r>
              <a:rPr lang="en-US" sz="800" dirty="0">
                <a:latin typeface="+mj-lt"/>
                <a:cs typeface="Arial" charset="0"/>
              </a:rPr>
              <a:t>Source: Selig Center for Economic Growth, Terry College of Business, University of Georgia, June 2019</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D38CA072-E3F8-4834-BE0E-C349DD7D30E0}"/>
              </a:ext>
            </a:extLst>
          </p:cNvPr>
          <p:cNvSpPr>
            <a:spLocks noGrp="1"/>
          </p:cNvSpPr>
          <p:nvPr>
            <p:ph idx="1"/>
          </p:nvPr>
        </p:nvSpPr>
        <p:spPr>
          <a:xfrm>
            <a:off x="457200" y="1905000"/>
            <a:ext cx="8229600" cy="3733800"/>
          </a:xfrm>
        </p:spPr>
        <p:txBody>
          <a:bodyPr/>
          <a:lstStyle/>
          <a:p>
            <a:pPr>
              <a:buFont typeface="Arial" panose="020B0604020202020204" pitchFamily="34" charset="0"/>
              <a:buChar char="•"/>
              <a:tabLst>
                <a:tab pos="685800" algn="l"/>
              </a:tabLst>
              <a:defRPr/>
            </a:pPr>
            <a:r>
              <a:rPr lang="en-US" sz="1400" dirty="0"/>
              <a:t>75% of </a:t>
            </a:r>
            <a:r>
              <a:rPr lang="en-US" altLang="en-US" sz="1400" dirty="0"/>
              <a:t>B</a:t>
            </a:r>
            <a:r>
              <a:rPr lang="en-US" sz="1400" dirty="0"/>
              <a:t>lack Americans said their ethnicity and race was “very important to their identity,”</a:t>
            </a:r>
          </a:p>
          <a:p>
            <a:pPr>
              <a:buFont typeface="Arial" panose="020B0604020202020204" pitchFamily="34" charset="0"/>
              <a:buChar char="•"/>
              <a:tabLst>
                <a:tab pos="685800" algn="l"/>
              </a:tabLst>
              <a:defRPr/>
            </a:pPr>
            <a:endParaRPr lang="en-US" altLang="en-US" sz="1400" dirty="0"/>
          </a:p>
          <a:p>
            <a:pPr>
              <a:buFont typeface="Arial" panose="020B0604020202020204" pitchFamily="34" charset="0"/>
              <a:buChar char="•"/>
              <a:tabLst>
                <a:tab pos="685800" algn="l"/>
              </a:tabLst>
              <a:defRPr/>
            </a:pPr>
            <a:r>
              <a:rPr lang="en-US" sz="1400" dirty="0"/>
              <a:t>About 52% of </a:t>
            </a:r>
            <a:r>
              <a:rPr lang="en-US" sz="1400" dirty="0" err="1"/>
              <a:t>nonHispanic</a:t>
            </a:r>
            <a:r>
              <a:rPr lang="en-US" sz="1400" dirty="0"/>
              <a:t> </a:t>
            </a:r>
            <a:r>
              <a:rPr lang="en-US" altLang="en-US" sz="1400" dirty="0"/>
              <a:t>B</a:t>
            </a:r>
            <a:r>
              <a:rPr lang="en-US" sz="1400" dirty="0"/>
              <a:t>lack Americans said they viewed being </a:t>
            </a:r>
            <a:r>
              <a:rPr lang="en-US" altLang="en-US" sz="1400" dirty="0"/>
              <a:t>B</a:t>
            </a:r>
            <a:r>
              <a:rPr lang="en-US" sz="1400" dirty="0"/>
              <a:t>lack as “extremely important” to how they thought about themselves, and another 22% said it was “very important.”</a:t>
            </a:r>
            <a:endParaRPr lang="en-US" altLang="en-US" sz="1400" dirty="0"/>
          </a:p>
          <a:p>
            <a:pPr>
              <a:buFont typeface="Arial" panose="020B0604020202020204" pitchFamily="34" charset="0"/>
              <a:buChar char="•"/>
              <a:tabLst>
                <a:tab pos="685800" algn="l"/>
              </a:tabLst>
              <a:defRPr/>
            </a:pPr>
            <a:endParaRPr lang="en-US" sz="1400" dirty="0"/>
          </a:p>
          <a:p>
            <a:pPr>
              <a:buFont typeface="Arial" panose="020B0604020202020204" pitchFamily="34" charset="0"/>
              <a:buChar char="•"/>
              <a:tabLst>
                <a:tab pos="685800" algn="l"/>
              </a:tabLst>
              <a:defRPr/>
            </a:pPr>
            <a:r>
              <a:rPr lang="en-US" sz="1400" dirty="0"/>
              <a:t>Most </a:t>
            </a:r>
            <a:r>
              <a:rPr lang="en-US" altLang="en-US" sz="1400" dirty="0"/>
              <a:t>B</a:t>
            </a:r>
            <a:r>
              <a:rPr lang="en-US" sz="1400" dirty="0"/>
              <a:t>lack adults (81%) said they felt at least somewhat connected to a broader black community in the U.S., including 36% who said they felt very connected to a </a:t>
            </a:r>
            <a:r>
              <a:rPr lang="en-US" altLang="en-US" sz="1400" dirty="0"/>
              <a:t>B</a:t>
            </a:r>
            <a:r>
              <a:rPr lang="en-US" sz="1400" dirty="0"/>
              <a:t>lack community. </a:t>
            </a:r>
            <a:br>
              <a:rPr lang="en-US" sz="1400" dirty="0">
                <a:hlinkClick r:id="rId2">
                  <a:extLst>
                    <a:ext uri="{A12FA001-AC4F-418D-AE19-62706E023703}">
                      <ahyp:hlinkClr xmlns:ahyp="http://schemas.microsoft.com/office/drawing/2018/hyperlinkcolor" val="tx"/>
                    </a:ext>
                  </a:extLst>
                </a:hlinkClick>
              </a:rPr>
            </a:br>
            <a:endParaRPr lang="en-US" sz="1400" dirty="0"/>
          </a:p>
          <a:p>
            <a:pPr>
              <a:buFont typeface="Arial" panose="020B0604020202020204" pitchFamily="34" charset="0"/>
              <a:buChar char="•"/>
              <a:tabLst>
                <a:tab pos="685800" algn="l"/>
              </a:tabLst>
              <a:defRPr/>
            </a:pPr>
            <a:r>
              <a:rPr lang="en-US" sz="1400" dirty="0"/>
              <a:t>Black adults who said they feel strongly connected to a broader </a:t>
            </a:r>
            <a:r>
              <a:rPr lang="en-US" altLang="en-US" sz="1400" dirty="0"/>
              <a:t>B</a:t>
            </a:r>
            <a:r>
              <a:rPr lang="en-US" sz="1400" dirty="0"/>
              <a:t>lack community are more likely than those who don’t to have engaged with organizations dedicated to improving the lives of </a:t>
            </a:r>
            <a:r>
              <a:rPr lang="en-US" altLang="en-US" sz="1400" dirty="0"/>
              <a:t>B</a:t>
            </a:r>
            <a:r>
              <a:rPr lang="en-US" sz="1400" dirty="0"/>
              <a:t>lack Americans by donating money, attending events or volunteering their time. </a:t>
            </a:r>
          </a:p>
          <a:p>
            <a:pPr>
              <a:buFont typeface="Arial" panose="020B0604020202020204" pitchFamily="34" charset="0"/>
              <a:buChar char="•"/>
              <a:tabLst>
                <a:tab pos="685800" algn="l"/>
              </a:tabLst>
              <a:defRPr/>
            </a:pPr>
            <a:endParaRPr lang="en-US" sz="1400" dirty="0"/>
          </a:p>
          <a:p>
            <a:pPr>
              <a:buFont typeface="Arial" panose="020B0604020202020204" pitchFamily="34" charset="0"/>
              <a:buChar char="•"/>
              <a:tabLst>
                <a:tab pos="685800" algn="l"/>
              </a:tabLst>
              <a:defRPr/>
            </a:pPr>
            <a:r>
              <a:rPr lang="en-US" sz="1400" dirty="0"/>
              <a:t>Blacks are more likely than other groups to say their race has had a negative impact on their ability to get ahead; whites are the most likely to say their race helped them</a:t>
            </a:r>
          </a:p>
          <a:p>
            <a:pPr lvl="1"/>
            <a:endParaRPr lang="en-US" altLang="en-US" sz="2000" dirty="0"/>
          </a:p>
        </p:txBody>
      </p:sp>
      <p:sp>
        <p:nvSpPr>
          <p:cNvPr id="17411" name="Rectangle 7">
            <a:extLst>
              <a:ext uri="{FF2B5EF4-FFF2-40B4-BE49-F238E27FC236}">
                <a16:creationId xmlns:a16="http://schemas.microsoft.com/office/drawing/2014/main" id="{97CB19F6-2D75-4ED0-88E3-4D753A245E2E}"/>
              </a:ext>
            </a:extLst>
          </p:cNvPr>
          <p:cNvSpPr>
            <a:spLocks noGrp="1" noChangeArrowheads="1"/>
          </p:cNvSpPr>
          <p:nvPr>
            <p:ph type="title"/>
          </p:nvPr>
        </p:nvSpPr>
        <p:spPr/>
        <p:txBody>
          <a:bodyPr/>
          <a:lstStyle/>
          <a:p>
            <a:pPr eaLnBrk="1" hangingPunct="1"/>
            <a:r>
              <a:rPr lang="en-US" altLang="en-US" sz="3600" dirty="0"/>
              <a:t>African American Market Overview</a:t>
            </a:r>
          </a:p>
        </p:txBody>
      </p:sp>
      <p:sp>
        <p:nvSpPr>
          <p:cNvPr id="4" name="TextBox 3">
            <a:extLst>
              <a:ext uri="{FF2B5EF4-FFF2-40B4-BE49-F238E27FC236}">
                <a16:creationId xmlns:a16="http://schemas.microsoft.com/office/drawing/2014/main" id="{04020699-DF8D-4DE9-9DFE-2D18FE74BD67}"/>
              </a:ext>
            </a:extLst>
          </p:cNvPr>
          <p:cNvSpPr txBox="1">
            <a:spLocks noChangeArrowheads="1"/>
          </p:cNvSpPr>
          <p:nvPr/>
        </p:nvSpPr>
        <p:spPr bwMode="auto">
          <a:xfrm>
            <a:off x="85725" y="6489700"/>
            <a:ext cx="4867275" cy="215900"/>
          </a:xfrm>
          <a:prstGeom prst="rect">
            <a:avLst/>
          </a:prstGeom>
          <a:noFill/>
          <a:ln w="9525">
            <a:noFill/>
            <a:miter lim="800000"/>
            <a:headEnd/>
            <a:tailEnd/>
          </a:ln>
        </p:spPr>
        <p:txBody>
          <a:bodyPr>
            <a:spAutoFit/>
          </a:bodyPr>
          <a:lstStyle/>
          <a:p>
            <a:pPr>
              <a:defRPr/>
            </a:pPr>
            <a:r>
              <a:rPr lang="en-US" sz="800" dirty="0">
                <a:latin typeface="+mj-lt"/>
                <a:cs typeface="Arial" charset="0"/>
              </a:rPr>
              <a:t>Sources:  Democracy Fund + UCLA </a:t>
            </a:r>
            <a:r>
              <a:rPr lang="en-US" sz="800" dirty="0" err="1">
                <a:latin typeface="+mj-lt"/>
                <a:cs typeface="Arial" charset="0"/>
              </a:rPr>
              <a:t>Nationscape</a:t>
            </a:r>
            <a:r>
              <a:rPr lang="en-US" sz="800" dirty="0">
                <a:latin typeface="+mj-lt"/>
                <a:cs typeface="Arial" charset="0"/>
              </a:rPr>
              <a:t>; Pew Research Center Poll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7">
            <a:extLst>
              <a:ext uri="{FF2B5EF4-FFF2-40B4-BE49-F238E27FC236}">
                <a16:creationId xmlns:a16="http://schemas.microsoft.com/office/drawing/2014/main" id="{97CB19F6-2D75-4ED0-88E3-4D753A245E2E}"/>
              </a:ext>
            </a:extLst>
          </p:cNvPr>
          <p:cNvSpPr>
            <a:spLocks noGrp="1" noChangeArrowheads="1"/>
          </p:cNvSpPr>
          <p:nvPr>
            <p:ph type="title"/>
          </p:nvPr>
        </p:nvSpPr>
        <p:spPr/>
        <p:txBody>
          <a:bodyPr/>
          <a:lstStyle/>
          <a:p>
            <a:pPr eaLnBrk="1" hangingPunct="1"/>
            <a:r>
              <a:rPr lang="en-US" altLang="en-US" sz="3600" dirty="0"/>
              <a:t>RADIO IS THE #1 REACH MEDIUM AMONG BLACK CONSUMERS</a:t>
            </a:r>
          </a:p>
        </p:txBody>
      </p:sp>
      <p:sp>
        <p:nvSpPr>
          <p:cNvPr id="4" name="TextBox 3">
            <a:extLst>
              <a:ext uri="{FF2B5EF4-FFF2-40B4-BE49-F238E27FC236}">
                <a16:creationId xmlns:a16="http://schemas.microsoft.com/office/drawing/2014/main" id="{04020699-DF8D-4DE9-9DFE-2D18FE74BD67}"/>
              </a:ext>
            </a:extLst>
          </p:cNvPr>
          <p:cNvSpPr txBox="1">
            <a:spLocks noChangeArrowheads="1"/>
          </p:cNvSpPr>
          <p:nvPr/>
        </p:nvSpPr>
        <p:spPr bwMode="auto">
          <a:xfrm>
            <a:off x="85725" y="6489700"/>
            <a:ext cx="4867275" cy="215900"/>
          </a:xfrm>
          <a:prstGeom prst="rect">
            <a:avLst/>
          </a:prstGeom>
          <a:noFill/>
          <a:ln w="9525">
            <a:noFill/>
            <a:miter lim="800000"/>
            <a:headEnd/>
            <a:tailEnd/>
          </a:ln>
        </p:spPr>
        <p:txBody>
          <a:bodyPr>
            <a:spAutoFit/>
          </a:bodyPr>
          <a:lstStyle/>
          <a:p>
            <a:pPr>
              <a:defRPr/>
            </a:pPr>
            <a:r>
              <a:rPr lang="en-US" sz="800" dirty="0">
                <a:latin typeface="+mj-lt"/>
                <a:cs typeface="Arial" charset="0"/>
              </a:rPr>
              <a:t>Sources:  Nielsen Total Audience Report, August 2020, Blacks 18+, *APP/Web on device </a:t>
            </a:r>
          </a:p>
        </p:txBody>
      </p:sp>
      <p:graphicFrame>
        <p:nvGraphicFramePr>
          <p:cNvPr id="8" name="Chart 7">
            <a:extLst>
              <a:ext uri="{FF2B5EF4-FFF2-40B4-BE49-F238E27FC236}">
                <a16:creationId xmlns:a16="http://schemas.microsoft.com/office/drawing/2014/main" id="{BE018BB9-B318-402B-8C78-6C2BF1C7FEE9}"/>
              </a:ext>
            </a:extLst>
          </p:cNvPr>
          <p:cNvGraphicFramePr/>
          <p:nvPr>
            <p:extLst>
              <p:ext uri="{D42A27DB-BD31-4B8C-83A1-F6EECF244321}">
                <p14:modId xmlns:p14="http://schemas.microsoft.com/office/powerpoint/2010/main" val="210943958"/>
              </p:ext>
            </p:extLst>
          </p:nvPr>
        </p:nvGraphicFramePr>
        <p:xfrm>
          <a:off x="800100" y="1816100"/>
          <a:ext cx="7543800" cy="467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59017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6">
            <a:extLst>
              <a:ext uri="{FF2B5EF4-FFF2-40B4-BE49-F238E27FC236}">
                <a16:creationId xmlns:a16="http://schemas.microsoft.com/office/drawing/2014/main" id="{DBDF9BD0-9801-446E-911B-D04211CFAB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3663" y="2166938"/>
            <a:ext cx="1963737" cy="196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219" name="Text Box 20">
            <a:extLst>
              <a:ext uri="{FF2B5EF4-FFF2-40B4-BE49-F238E27FC236}">
                <a16:creationId xmlns:a16="http://schemas.microsoft.com/office/drawing/2014/main" id="{EB113F23-FA58-481F-8B62-B66FBC29769D}"/>
              </a:ext>
            </a:extLst>
          </p:cNvPr>
          <p:cNvSpPr txBox="1">
            <a:spLocks noChangeArrowheads="1"/>
          </p:cNvSpPr>
          <p:nvPr/>
        </p:nvSpPr>
        <p:spPr bwMode="auto">
          <a:xfrm>
            <a:off x="303212" y="6400800"/>
            <a:ext cx="6048375" cy="215444"/>
          </a:xfrm>
          <a:prstGeom prst="rect">
            <a:avLst/>
          </a:prstGeom>
          <a:noFill/>
          <a:ln w="9525">
            <a:noFill/>
            <a:miter lim="800000"/>
            <a:headEnd/>
            <a:tailEnd/>
          </a:ln>
        </p:spPr>
        <p:txBody>
          <a:bodyPr>
            <a:spAutoFit/>
          </a:bodyPr>
          <a:lstStyle/>
          <a:p>
            <a:pPr algn="l"/>
            <a:r>
              <a:rPr lang="en-US" sz="800" dirty="0">
                <a:latin typeface="+mj-lt"/>
                <a:cs typeface="Arial" charset="0"/>
              </a:rPr>
              <a:t>Sources: Nielsen Audio, RADAR 146 Sept 2020; The Infinite Dial 2020, Edison Research/Triton Digital</a:t>
            </a:r>
          </a:p>
        </p:txBody>
      </p:sp>
      <p:grpSp>
        <p:nvGrpSpPr>
          <p:cNvPr id="19460" name="Group 6">
            <a:extLst>
              <a:ext uri="{FF2B5EF4-FFF2-40B4-BE49-F238E27FC236}">
                <a16:creationId xmlns:a16="http://schemas.microsoft.com/office/drawing/2014/main" id="{B2B860AA-EEBC-4B9E-8EBC-7248E2BB88BE}"/>
              </a:ext>
            </a:extLst>
          </p:cNvPr>
          <p:cNvGrpSpPr>
            <a:grpSpLocks/>
          </p:cNvGrpSpPr>
          <p:nvPr/>
        </p:nvGrpSpPr>
        <p:grpSpPr bwMode="auto">
          <a:xfrm>
            <a:off x="1176338" y="2171700"/>
            <a:ext cx="7053262" cy="2290763"/>
            <a:chOff x="741" y="1755"/>
            <a:chExt cx="4443" cy="1443"/>
          </a:xfrm>
        </p:grpSpPr>
        <p:pic>
          <p:nvPicPr>
            <p:cNvPr id="19463" name="Picture 15">
              <a:extLst>
                <a:ext uri="{FF2B5EF4-FFF2-40B4-BE49-F238E27FC236}">
                  <a16:creationId xmlns:a16="http://schemas.microsoft.com/office/drawing/2014/main" id="{6EA51982-ABB1-431B-BAC3-7AAF1F3AF5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 y="1761"/>
              <a:ext cx="1221" cy="1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224" name="Text Box 17">
              <a:extLst>
                <a:ext uri="{FF2B5EF4-FFF2-40B4-BE49-F238E27FC236}">
                  <a16:creationId xmlns:a16="http://schemas.microsoft.com/office/drawing/2014/main" id="{2185E7D5-868B-45AD-84F2-92AB24A9D88C}"/>
                </a:ext>
              </a:extLst>
            </p:cNvPr>
            <p:cNvSpPr txBox="1">
              <a:spLocks noChangeArrowheads="1"/>
            </p:cNvSpPr>
            <p:nvPr/>
          </p:nvSpPr>
          <p:spPr bwMode="auto">
            <a:xfrm>
              <a:off x="1045" y="1997"/>
              <a:ext cx="956" cy="756"/>
            </a:xfrm>
            <a:prstGeom prst="rect">
              <a:avLst/>
            </a:prstGeom>
            <a:noFill/>
            <a:ln w="9525" algn="ctr">
              <a:noFill/>
              <a:miter lim="800000"/>
              <a:headEnd/>
              <a:tailEnd/>
            </a:ln>
          </p:spPr>
          <p:txBody>
            <a:bodyPr wrap="none">
              <a:spAutoFit/>
            </a:bodyPr>
            <a:lstStyle/>
            <a:p>
              <a:pPr algn="ctr">
                <a:defRPr/>
              </a:pPr>
              <a:r>
                <a:rPr lang="en-US" sz="7200" spc="-300" dirty="0">
                  <a:latin typeface="+mj-lt"/>
                  <a:cs typeface="Arial" charset="0"/>
                </a:rPr>
                <a:t>86</a:t>
              </a:r>
              <a:r>
                <a:rPr lang="en-US" sz="5400" spc="-300" baseline="30000" dirty="0">
                  <a:latin typeface="+mj-lt"/>
                  <a:cs typeface="Arial" charset="0"/>
                </a:rPr>
                <a:t>%</a:t>
              </a:r>
            </a:p>
          </p:txBody>
        </p:sp>
        <p:pic>
          <p:nvPicPr>
            <p:cNvPr id="19465" name="Picture 18">
              <a:extLst>
                <a:ext uri="{FF2B5EF4-FFF2-40B4-BE49-F238E27FC236}">
                  <a16:creationId xmlns:a16="http://schemas.microsoft.com/office/drawing/2014/main" id="{1F4E7C60-E302-462E-A0E4-3BA15F3EAD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7" y="1766"/>
              <a:ext cx="1221" cy="1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9466" name="Picture 19">
              <a:extLst>
                <a:ext uri="{FF2B5EF4-FFF2-40B4-BE49-F238E27FC236}">
                  <a16:creationId xmlns:a16="http://schemas.microsoft.com/office/drawing/2014/main" id="{674C32DD-C0A3-4F36-9E6C-C972774579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 y="1757"/>
              <a:ext cx="1237" cy="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227" name="Text Box 20">
              <a:extLst>
                <a:ext uri="{FF2B5EF4-FFF2-40B4-BE49-F238E27FC236}">
                  <a16:creationId xmlns:a16="http://schemas.microsoft.com/office/drawing/2014/main" id="{9E07A438-8D88-415E-B453-83715A19F5C7}"/>
                </a:ext>
              </a:extLst>
            </p:cNvPr>
            <p:cNvSpPr txBox="1">
              <a:spLocks noChangeArrowheads="1"/>
            </p:cNvSpPr>
            <p:nvPr/>
          </p:nvSpPr>
          <p:spPr bwMode="auto">
            <a:xfrm>
              <a:off x="2484" y="2002"/>
              <a:ext cx="956" cy="756"/>
            </a:xfrm>
            <a:prstGeom prst="rect">
              <a:avLst/>
            </a:prstGeom>
            <a:noFill/>
            <a:ln w="9525" algn="ctr">
              <a:noFill/>
              <a:miter lim="800000"/>
              <a:headEnd/>
              <a:tailEnd/>
            </a:ln>
          </p:spPr>
          <p:txBody>
            <a:bodyPr wrap="none">
              <a:spAutoFit/>
            </a:bodyPr>
            <a:lstStyle/>
            <a:p>
              <a:pPr algn="ctr">
                <a:defRPr/>
              </a:pPr>
              <a:r>
                <a:rPr lang="en-US" sz="7200" spc="-300" dirty="0">
                  <a:latin typeface="+mj-lt"/>
                  <a:cs typeface="Arial" charset="0"/>
                </a:rPr>
                <a:t>89</a:t>
              </a:r>
              <a:r>
                <a:rPr lang="en-US" sz="5400" spc="-300" baseline="30000" dirty="0">
                  <a:latin typeface="+mj-lt"/>
                  <a:cs typeface="Arial" charset="0"/>
                </a:rPr>
                <a:t>%</a:t>
              </a:r>
            </a:p>
          </p:txBody>
        </p:sp>
        <p:pic>
          <p:nvPicPr>
            <p:cNvPr id="19468" name="Picture 22">
              <a:extLst>
                <a:ext uri="{FF2B5EF4-FFF2-40B4-BE49-F238E27FC236}">
                  <a16:creationId xmlns:a16="http://schemas.microsoft.com/office/drawing/2014/main" id="{AC5BC48D-E6A0-48AA-89A9-FF6A57E479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 y="1764"/>
              <a:ext cx="1221" cy="1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9469" name="Picture 23">
              <a:extLst>
                <a:ext uri="{FF2B5EF4-FFF2-40B4-BE49-F238E27FC236}">
                  <a16:creationId xmlns:a16="http://schemas.microsoft.com/office/drawing/2014/main" id="{FB474D4B-1B03-4E6B-9901-EA0E30AE7B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2" y="1755"/>
              <a:ext cx="1237" cy="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230" name="Text Box 24">
              <a:extLst>
                <a:ext uri="{FF2B5EF4-FFF2-40B4-BE49-F238E27FC236}">
                  <a16:creationId xmlns:a16="http://schemas.microsoft.com/office/drawing/2014/main" id="{05327568-5402-47C4-9C9C-F7520E56F14B}"/>
                </a:ext>
              </a:extLst>
            </p:cNvPr>
            <p:cNvSpPr txBox="1">
              <a:spLocks noChangeArrowheads="1"/>
            </p:cNvSpPr>
            <p:nvPr/>
          </p:nvSpPr>
          <p:spPr bwMode="auto">
            <a:xfrm>
              <a:off x="4113" y="2000"/>
              <a:ext cx="956" cy="756"/>
            </a:xfrm>
            <a:prstGeom prst="rect">
              <a:avLst/>
            </a:prstGeom>
            <a:noFill/>
            <a:ln w="9525" algn="ctr">
              <a:noFill/>
              <a:miter lim="800000"/>
              <a:headEnd/>
              <a:tailEnd/>
            </a:ln>
          </p:spPr>
          <p:txBody>
            <a:bodyPr wrap="none">
              <a:spAutoFit/>
            </a:bodyPr>
            <a:lstStyle/>
            <a:p>
              <a:pPr algn="ctr">
                <a:defRPr/>
              </a:pPr>
              <a:r>
                <a:rPr lang="en-US" sz="7200" spc="-300" dirty="0">
                  <a:latin typeface="+mj-lt"/>
                  <a:cs typeface="Arial" charset="0"/>
                </a:rPr>
                <a:t>90</a:t>
              </a:r>
              <a:r>
                <a:rPr lang="en-US" sz="5400" spc="-300" baseline="30000" dirty="0">
                  <a:latin typeface="+mj-lt"/>
                  <a:cs typeface="Arial" charset="0"/>
                </a:rPr>
                <a:t>%</a:t>
              </a:r>
            </a:p>
          </p:txBody>
        </p:sp>
        <p:sp>
          <p:nvSpPr>
            <p:cNvPr id="9231" name="Text Box 15">
              <a:extLst>
                <a:ext uri="{FF2B5EF4-FFF2-40B4-BE49-F238E27FC236}">
                  <a16:creationId xmlns:a16="http://schemas.microsoft.com/office/drawing/2014/main" id="{46785A1E-516A-41F8-829F-826B66417762}"/>
                </a:ext>
              </a:extLst>
            </p:cNvPr>
            <p:cNvSpPr txBox="1">
              <a:spLocks noChangeArrowheads="1"/>
            </p:cNvSpPr>
            <p:nvPr/>
          </p:nvSpPr>
          <p:spPr bwMode="auto">
            <a:xfrm>
              <a:off x="904" y="3016"/>
              <a:ext cx="1112" cy="174"/>
            </a:xfrm>
            <a:prstGeom prst="rect">
              <a:avLst/>
            </a:prstGeom>
            <a:noFill/>
            <a:ln w="9525" algn="ctr">
              <a:noFill/>
              <a:miter lim="800000"/>
              <a:headEnd/>
              <a:tailEnd/>
            </a:ln>
          </p:spPr>
          <p:txBody>
            <a:bodyPr>
              <a:spAutoFit/>
            </a:bodyPr>
            <a:lstStyle/>
            <a:p>
              <a:pPr algn="ctr">
                <a:spcBef>
                  <a:spcPct val="50000"/>
                </a:spcBef>
                <a:defRPr/>
              </a:pPr>
              <a:r>
                <a:rPr lang="en-US" sz="1200" dirty="0">
                  <a:latin typeface="+mj-lt"/>
                  <a:cs typeface="+mn-cs"/>
                </a:rPr>
                <a:t>Black Consumers 12+</a:t>
              </a:r>
              <a:endParaRPr lang="en-US" sz="1200" dirty="0">
                <a:latin typeface="+mj-lt"/>
                <a:cs typeface="Arial" charset="0"/>
              </a:endParaRPr>
            </a:p>
          </p:txBody>
        </p:sp>
        <p:sp>
          <p:nvSpPr>
            <p:cNvPr id="9232" name="Text Box 16">
              <a:extLst>
                <a:ext uri="{FF2B5EF4-FFF2-40B4-BE49-F238E27FC236}">
                  <a16:creationId xmlns:a16="http://schemas.microsoft.com/office/drawing/2014/main" id="{9DF4E805-8614-4696-85B6-ED72561C2AB8}"/>
                </a:ext>
              </a:extLst>
            </p:cNvPr>
            <p:cNvSpPr txBox="1">
              <a:spLocks noChangeArrowheads="1"/>
            </p:cNvSpPr>
            <p:nvPr/>
          </p:nvSpPr>
          <p:spPr bwMode="auto">
            <a:xfrm>
              <a:off x="2352" y="3024"/>
              <a:ext cx="1192" cy="174"/>
            </a:xfrm>
            <a:prstGeom prst="rect">
              <a:avLst/>
            </a:prstGeom>
            <a:noFill/>
            <a:ln w="9525" algn="ctr">
              <a:noFill/>
              <a:miter lim="800000"/>
              <a:headEnd/>
              <a:tailEnd/>
            </a:ln>
          </p:spPr>
          <p:txBody>
            <a:bodyPr>
              <a:spAutoFit/>
            </a:bodyPr>
            <a:lstStyle/>
            <a:p>
              <a:pPr algn="ctr">
                <a:spcBef>
                  <a:spcPct val="50000"/>
                </a:spcBef>
                <a:defRPr/>
              </a:pPr>
              <a:r>
                <a:rPr lang="en-US" sz="1200" dirty="0">
                  <a:latin typeface="+mj-lt"/>
                  <a:cs typeface="+mn-cs"/>
                </a:rPr>
                <a:t>Black Consumers 25-54</a:t>
              </a:r>
            </a:p>
          </p:txBody>
        </p:sp>
        <p:sp>
          <p:nvSpPr>
            <p:cNvPr id="19473" name="Text Box 17">
              <a:extLst>
                <a:ext uri="{FF2B5EF4-FFF2-40B4-BE49-F238E27FC236}">
                  <a16:creationId xmlns:a16="http://schemas.microsoft.com/office/drawing/2014/main" id="{4AD888E5-6F24-4014-BAAA-7B452FBFB3F8}"/>
                </a:ext>
              </a:extLst>
            </p:cNvPr>
            <p:cNvSpPr txBox="1">
              <a:spLocks noChangeArrowheads="1"/>
            </p:cNvSpPr>
            <p:nvPr/>
          </p:nvSpPr>
          <p:spPr bwMode="auto">
            <a:xfrm>
              <a:off x="3912" y="3024"/>
              <a:ext cx="127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1200"/>
                <a:t>Black Consumers 35-64</a:t>
              </a:r>
            </a:p>
          </p:txBody>
        </p:sp>
      </p:grpSp>
      <p:sp>
        <p:nvSpPr>
          <p:cNvPr id="19461" name="Rectangle 16">
            <a:extLst>
              <a:ext uri="{FF2B5EF4-FFF2-40B4-BE49-F238E27FC236}">
                <a16:creationId xmlns:a16="http://schemas.microsoft.com/office/drawing/2014/main" id="{6E1E2F30-5910-4BA1-9EB0-E7D9A3E4B5F3}"/>
              </a:ext>
            </a:extLst>
          </p:cNvPr>
          <p:cNvSpPr>
            <a:spLocks noGrp="1" noChangeArrowheads="1"/>
          </p:cNvSpPr>
          <p:nvPr>
            <p:ph type="title"/>
          </p:nvPr>
        </p:nvSpPr>
        <p:spPr>
          <a:xfrm>
            <a:off x="609600" y="0"/>
            <a:ext cx="8229600" cy="1143000"/>
          </a:xfrm>
        </p:spPr>
        <p:txBody>
          <a:bodyPr/>
          <a:lstStyle/>
          <a:p>
            <a:pPr eaLnBrk="1" hangingPunct="1"/>
            <a:r>
              <a:rPr lang="en-US" altLang="en-US"/>
              <a:t>Radio is Extremely Relevant</a:t>
            </a:r>
          </a:p>
        </p:txBody>
      </p:sp>
      <p:sp>
        <p:nvSpPr>
          <p:cNvPr id="19462" name="Rectangle 1">
            <a:extLst>
              <a:ext uri="{FF2B5EF4-FFF2-40B4-BE49-F238E27FC236}">
                <a16:creationId xmlns:a16="http://schemas.microsoft.com/office/drawing/2014/main" id="{28A4116F-40F8-4210-8E4A-09D9A2408A6E}"/>
              </a:ext>
            </a:extLst>
          </p:cNvPr>
          <p:cNvSpPr>
            <a:spLocks noChangeArrowheads="1"/>
          </p:cNvSpPr>
          <p:nvPr/>
        </p:nvSpPr>
        <p:spPr bwMode="auto">
          <a:xfrm>
            <a:off x="2209800" y="5181600"/>
            <a:ext cx="507365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dirty="0"/>
              <a:t>Black consumers listen to radio for an average of 12 hours and 3 minutes per week and </a:t>
            </a:r>
            <a:r>
              <a:rPr lang="en-US" dirty="0"/>
              <a:t>nearly 19 hours per week listening to online audio. </a:t>
            </a:r>
            <a:endParaRPr lang="en-US" altLang="en-US" dirty="0"/>
          </a:p>
        </p:txBody>
      </p:sp>
    </p:spTree>
  </p:cSld>
  <p:clrMapOvr>
    <a:masterClrMapping/>
  </p:clrMapOv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4024</TotalTime>
  <Words>4096</Words>
  <Application>Microsoft Office PowerPoint</Application>
  <PresentationFormat>On-screen Show (4:3)</PresentationFormat>
  <Paragraphs>342</Paragraphs>
  <Slides>42</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Courier New</vt:lpstr>
      <vt:lpstr>Default Design</vt:lpstr>
      <vt:lpstr>PowerPoint Presentation</vt:lpstr>
      <vt:lpstr>PowerPoint Presentation</vt:lpstr>
      <vt:lpstr>PowerPoint Presentation</vt:lpstr>
      <vt:lpstr>Agenda</vt:lpstr>
      <vt:lpstr>African American Market Overview</vt:lpstr>
      <vt:lpstr>African American Market Overview</vt:lpstr>
      <vt:lpstr>African American Market Overview</vt:lpstr>
      <vt:lpstr>RADIO IS THE #1 REACH MEDIUM AMONG BLACK CONSUMERS</vt:lpstr>
      <vt:lpstr>Radio is Extremely Relevant</vt:lpstr>
      <vt:lpstr>African American Radio Listeners  Intend to Buy</vt:lpstr>
      <vt:lpstr>Why YOUR Radio Station</vt:lpstr>
      <vt:lpstr>PowerPoint Presentation</vt:lpstr>
      <vt:lpstr>Leveraging Radio to help Advertisers support African American audiences and join the celebration of Black History Month    Insight-Based Ideas</vt:lpstr>
      <vt:lpstr>Idea: Portraits of Black Culture</vt:lpstr>
      <vt:lpstr>Portraits of Black Culture</vt:lpstr>
      <vt:lpstr>Portraits of Black Culture</vt:lpstr>
      <vt:lpstr>Portraits of Black Culture</vt:lpstr>
      <vt:lpstr>Black Strong </vt:lpstr>
      <vt:lpstr>Black Strong </vt:lpstr>
      <vt:lpstr>Black Strong</vt:lpstr>
      <vt:lpstr>Black Strong </vt:lpstr>
      <vt:lpstr>Black Strong</vt:lpstr>
      <vt:lpstr>Idea: Behind the Music A Celebration of Black History’s Influence on Today’s Music</vt:lpstr>
      <vt:lpstr>Behind the Music A Celebration of Black History’s Influence on Today’s Music</vt:lpstr>
      <vt:lpstr>Behind the Music A Celebration of Black History’s Influence on Today’s Music</vt:lpstr>
      <vt:lpstr>Behind the Music A Celebration of Black History’s Influence on Today’s Music </vt:lpstr>
      <vt:lpstr>Behind the Music A Celebration of Black History’s Influence on Today’s Music </vt:lpstr>
      <vt:lpstr>Behind the Music A Celebration of Black History’s Influence on Today’s Music </vt:lpstr>
      <vt:lpstr>Idea: Leaders &amp; Legends</vt:lpstr>
      <vt:lpstr>Leaders &amp; Legends</vt:lpstr>
      <vt:lpstr>Leaders &amp; Legends</vt:lpstr>
      <vt:lpstr>Leaders &amp; Legends</vt:lpstr>
      <vt:lpstr>Leaders &amp; Legends</vt:lpstr>
      <vt:lpstr>Leaders &amp; Legends</vt:lpstr>
      <vt:lpstr>Leaders &amp; Legends</vt:lpstr>
      <vt:lpstr>Leaders &amp; Legends</vt:lpstr>
      <vt:lpstr>Idea: Top 28 </vt:lpstr>
      <vt:lpstr>Top 28</vt:lpstr>
      <vt:lpstr>Top 28</vt:lpstr>
      <vt:lpstr>Top 28</vt:lpstr>
      <vt:lpstr>Top 28</vt:lpstr>
      <vt:lpstr>Next Steps</vt:lpstr>
    </vt:vector>
  </TitlesOfParts>
  <Company>Radio Advertising Bureau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tgreenberg</dc:creator>
  <cp:lastModifiedBy>Greenberg, Tammy</cp:lastModifiedBy>
  <cp:revision>427</cp:revision>
  <dcterms:created xsi:type="dcterms:W3CDTF">2010-03-04T16:32:28Z</dcterms:created>
  <dcterms:modified xsi:type="dcterms:W3CDTF">2020-12-28T16:23:49Z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