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658" r:id="rId2"/>
    <p:sldId id="302" r:id="rId3"/>
    <p:sldId id="659" r:id="rId4"/>
    <p:sldId id="1146" r:id="rId5"/>
    <p:sldId id="2147378513" r:id="rId6"/>
    <p:sldId id="1147" r:id="rId7"/>
    <p:sldId id="257" r:id="rId8"/>
    <p:sldId id="2147378511" r:id="rId9"/>
    <p:sldId id="1106" r:id="rId10"/>
    <p:sldId id="2147378512" r:id="rId11"/>
    <p:sldId id="1113" r:id="rId12"/>
    <p:sldId id="1114" r:id="rId13"/>
    <p:sldId id="340" r:id="rId14"/>
    <p:sldId id="341" r:id="rId15"/>
    <p:sldId id="2147377443" r:id="rId16"/>
    <p:sldId id="2147378159" r:id="rId17"/>
    <p:sldId id="2147378449" r:id="rId18"/>
    <p:sldId id="2147378273" r:id="rId19"/>
    <p:sldId id="2147378452" r:id="rId20"/>
    <p:sldId id="2147378506" r:id="rId21"/>
    <p:sldId id="2147378508" r:id="rId22"/>
    <p:sldId id="2147378517" r:id="rId23"/>
    <p:sldId id="2147378518" r:id="rId24"/>
    <p:sldId id="2147378519" r:id="rId25"/>
    <p:sldId id="2147378520" r:id="rId26"/>
    <p:sldId id="2147378509" r:id="rId27"/>
    <p:sldId id="2147378507" r:id="rId28"/>
    <p:sldId id="2147378516" r:id="rId29"/>
    <p:sldId id="651" r:id="rId30"/>
    <p:sldId id="2147378400" r:id="rId31"/>
    <p:sldId id="1229" r:id="rId32"/>
    <p:sldId id="2147378398" r:id="rId33"/>
    <p:sldId id="2147378399" r:id="rId34"/>
    <p:sldId id="2147378510" r:id="rId35"/>
    <p:sldId id="2147378514" r:id="rId36"/>
    <p:sldId id="2147378515"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xcucano, Victor" initials="TV" lastIdx="3" clrIdx="0">
    <p:extLst>
      <p:ext uri="{19B8F6BF-5375-455C-9EA6-DF929625EA0E}">
        <p15:presenceInfo xmlns:p15="http://schemas.microsoft.com/office/powerpoint/2012/main" userId="S::vtexcucano@rab.com::d75c7507-6113-4486-a3f7-1f8bd26f6c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77859" autoAdjust="0"/>
  </p:normalViewPr>
  <p:slideViewPr>
    <p:cSldViewPr>
      <p:cViewPr varScale="1">
        <p:scale>
          <a:sx n="71" d="100"/>
          <a:sy n="71" d="100"/>
        </p:scale>
        <p:origin x="1603"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25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F20C22FA-8D95-4B2D-A3B4-503A4E34A276}" type="slidenum">
              <a:rPr lang="en-US"/>
              <a:pPr>
                <a:defRPr/>
              </a:pPr>
              <a:t>‹#›</a:t>
            </a:fld>
            <a:endParaRPr lang="en-US" dirty="0"/>
          </a:p>
        </p:txBody>
      </p:sp>
    </p:spTree>
    <p:extLst>
      <p:ext uri="{BB962C8B-B14F-4D97-AF65-F5344CB8AC3E}">
        <p14:creationId xmlns:p14="http://schemas.microsoft.com/office/powerpoint/2010/main" val="1952120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0C22FA-8D95-4B2D-A3B4-503A4E34A276}" type="slidenum">
              <a:rPr lang="en-US" smtClean="0"/>
              <a:pPr>
                <a:defRPr/>
              </a:pPr>
              <a:t>4</a:t>
            </a:fld>
            <a:endParaRPr lang="en-US" dirty="0"/>
          </a:p>
        </p:txBody>
      </p:sp>
    </p:spTree>
    <p:extLst>
      <p:ext uri="{BB962C8B-B14F-4D97-AF65-F5344CB8AC3E}">
        <p14:creationId xmlns:p14="http://schemas.microsoft.com/office/powerpoint/2010/main" val="427867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1200"/>
              </a:spcBef>
              <a:spcAft>
                <a:spcPts val="12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Ad Council uses the power of communications to drive impact on America’s most pressing social issues. </a:t>
            </a:r>
          </a:p>
          <a:p>
            <a:pPr marL="285750" indent="-285750" rtl="0" fontAlgn="base">
              <a:spcBef>
                <a:spcPts val="1200"/>
              </a:spcBef>
              <a:spcAft>
                <a:spcPts val="12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build powerful, one-of-a-kind coalitions across the advertising, tech, media, marketing, gov’t and non-profit sectors to create innovative, results-oriented communications campaigns that create a lasting impact on culture and society.</a:t>
            </a:r>
          </a:p>
          <a:p>
            <a:pPr marL="285750" indent="-285750" rtl="0" fontAlgn="base">
              <a:spcBef>
                <a:spcPts val="1200"/>
              </a:spcBef>
              <a:spcAft>
                <a:spcPts val="12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By leveraging our unique network, pro-bono resources, and more than $1B in donated media annually, we can amplify and accelerate our collective reach exponentially</a:t>
            </a:r>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98CB48A0-0480-3F4C-8BC0-1E8AF4BB12F0}"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242034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Let’s start with a sobering number. There are over 48,000 gun deaths in the U.S. in 2021. This is a record-breaking, all-time high.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D2229-D508-A447-BD83-C56FCD37C6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50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Calibri-Bold"/>
              </a:rPr>
              <a:t>Quick talking points about Huntsman Mental Health Institute:</a:t>
            </a:r>
          </a:p>
          <a:p>
            <a:pPr algn="l"/>
            <a:r>
              <a:rPr lang="en-US" sz="1800" b="0" i="0" u="none" strike="noStrike" baseline="0" dirty="0">
                <a:latin typeface="ArialMT"/>
              </a:rPr>
              <a:t>● </a:t>
            </a:r>
            <a:r>
              <a:rPr lang="en-US" sz="1800" b="0" i="0" u="none" strike="noStrike" baseline="0" dirty="0">
                <a:latin typeface="Calibri" panose="020F0502020204030204" pitchFamily="34" charset="0"/>
              </a:rPr>
              <a:t>Huntsman Mental Health Institute aims to reduce mental health stigma and promote</a:t>
            </a:r>
          </a:p>
          <a:p>
            <a:pPr algn="l"/>
            <a:r>
              <a:rPr lang="en-US" sz="1800" b="0" i="0" u="none" strike="noStrike" baseline="0" dirty="0">
                <a:latin typeface="Calibri" panose="020F0502020204030204" pitchFamily="34" charset="0"/>
              </a:rPr>
              <a:t>healing across the nation.</a:t>
            </a:r>
          </a:p>
          <a:p>
            <a:pPr algn="l"/>
            <a:r>
              <a:rPr lang="en-US" sz="1800" b="0" i="0" u="none" strike="noStrike" baseline="0" dirty="0">
                <a:latin typeface="ArialMT"/>
              </a:rPr>
              <a:t>● </a:t>
            </a:r>
            <a:r>
              <a:rPr lang="en-US" sz="1800" b="0" i="0" u="none" strike="noStrike" baseline="0" dirty="0">
                <a:latin typeface="Calibri" panose="020F0502020204030204" pitchFamily="34" charset="0"/>
              </a:rPr>
              <a:t>Huntsman Mental Health Institute is the organizing partner for Stop Stigma Together, a</a:t>
            </a:r>
          </a:p>
          <a:p>
            <a:pPr algn="l"/>
            <a:r>
              <a:rPr lang="en-US" sz="1800" b="0" i="0" u="none" strike="noStrike" baseline="0" dirty="0">
                <a:latin typeface="Calibri" panose="020F0502020204030204" pitchFamily="34" charset="0"/>
              </a:rPr>
              <a:t>national coalition of organizations working to end stigma related to mental health and</a:t>
            </a:r>
          </a:p>
          <a:p>
            <a:pPr algn="l"/>
            <a:r>
              <a:rPr lang="en-US" sz="1800" b="0" i="0" u="none" strike="noStrike" baseline="0" dirty="0">
                <a:latin typeface="Calibri" panose="020F0502020204030204" pitchFamily="34" charset="0"/>
              </a:rPr>
              <a:t>substance use disorders.</a:t>
            </a:r>
          </a:p>
          <a:p>
            <a:pPr algn="l"/>
            <a:r>
              <a:rPr lang="en-US" sz="1800" b="0" i="0" u="none" strike="noStrike" baseline="0" dirty="0">
                <a:latin typeface="ArialMT"/>
              </a:rPr>
              <a:t>● </a:t>
            </a:r>
            <a:r>
              <a:rPr lang="en-US" sz="1800" b="0" i="0" u="none" strike="noStrike" baseline="0" dirty="0">
                <a:latin typeface="Calibri" panose="020F0502020204030204" pitchFamily="34" charset="0"/>
              </a:rPr>
              <a:t>In November of 2019, the Huntsman Family made a $150 million commitment to the</a:t>
            </a:r>
          </a:p>
          <a:p>
            <a:pPr algn="l"/>
            <a:r>
              <a:rPr lang="en-US" sz="1800" b="0" i="0" u="none" strike="noStrike" baseline="0" dirty="0">
                <a:latin typeface="Calibri" panose="020F0502020204030204" pitchFamily="34" charset="0"/>
              </a:rPr>
              <a:t>University of Utah to establish Huntsman Mental Health Institute. The Huntsman family’s</a:t>
            </a:r>
          </a:p>
          <a:p>
            <a:pPr algn="l"/>
            <a:r>
              <a:rPr lang="en-US" sz="1800" b="0" i="0" u="none" strike="noStrike" baseline="0" dirty="0">
                <a:latin typeface="Calibri" panose="020F0502020204030204" pitchFamily="34" charset="0"/>
              </a:rPr>
              <a:t>philanthropic journey has been a multi-generational commitment to end human suffering</a:t>
            </a:r>
          </a:p>
          <a:p>
            <a:pPr algn="l"/>
            <a:r>
              <a:rPr lang="en-US" sz="1800" b="0" i="0" u="none" strike="noStrike" baseline="0" dirty="0">
                <a:latin typeface="Calibri" panose="020F0502020204030204" pitchFamily="34" charset="0"/>
              </a:rPr>
              <a:t>and has focused on addressing mental health and combating cancer.</a:t>
            </a:r>
          </a:p>
        </p:txBody>
      </p:sp>
      <p:sp>
        <p:nvSpPr>
          <p:cNvPr id="4" name="Slide Number Placeholder 3"/>
          <p:cNvSpPr>
            <a:spLocks noGrp="1"/>
          </p:cNvSpPr>
          <p:nvPr>
            <p:ph type="sldNum" sz="quarter" idx="5"/>
          </p:nvPr>
        </p:nvSpPr>
        <p:spPr/>
        <p:txBody>
          <a:bodyPr/>
          <a:lstStyle/>
          <a:p>
            <a:pPr>
              <a:defRPr/>
            </a:pPr>
            <a:fld id="{F20C22FA-8D95-4B2D-A3B4-503A4E34A276}" type="slidenum">
              <a:rPr lang="en-US" smtClean="0"/>
              <a:pPr>
                <a:defRPr/>
              </a:pPr>
              <a:t>35</a:t>
            </a:fld>
            <a:endParaRPr lang="en-US" dirty="0"/>
          </a:p>
        </p:txBody>
      </p:sp>
    </p:spTree>
    <p:extLst>
      <p:ext uri="{BB962C8B-B14F-4D97-AF65-F5344CB8AC3E}">
        <p14:creationId xmlns:p14="http://schemas.microsoft.com/office/powerpoint/2010/main" val="2789405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F20C22FA-8D95-4B2D-A3B4-503A4E34A276}" type="slidenum">
              <a:rPr lang="en-US" smtClean="0"/>
              <a:pPr>
                <a:defRPr/>
              </a:pPr>
              <a:t>36</a:t>
            </a:fld>
            <a:endParaRPr lang="en-US" dirty="0"/>
          </a:p>
        </p:txBody>
      </p:sp>
    </p:spTree>
    <p:extLst>
      <p:ext uri="{BB962C8B-B14F-4D97-AF65-F5344CB8AC3E}">
        <p14:creationId xmlns:p14="http://schemas.microsoft.com/office/powerpoint/2010/main" val="3130486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0C22FA-8D95-4B2D-A3B4-503A4E34A276}" type="slidenum">
              <a:rPr lang="en-US" smtClean="0"/>
              <a:pPr>
                <a:defRPr/>
              </a:pPr>
              <a:t>5</a:t>
            </a:fld>
            <a:endParaRPr lang="en-US" dirty="0"/>
          </a:p>
        </p:txBody>
      </p:sp>
    </p:spTree>
    <p:extLst>
      <p:ext uri="{BB962C8B-B14F-4D97-AF65-F5344CB8AC3E}">
        <p14:creationId xmlns:p14="http://schemas.microsoft.com/office/powerpoint/2010/main" val="2579715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7A9859B2-AB94-4EF3-A50A-F3778EDF7B47}"/>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4582DBFE-1917-4DF6-AA8C-B36928ECA3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0842EE5D-FEC4-42D0-95CE-6527A7BF71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A02F24F-B12F-44D8-BE98-789D1E327AD0}" type="slidenum">
              <a:rPr lang="en-US" altLang="en-US" smtClean="0"/>
              <a:pPr/>
              <a:t>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7A9859B2-AB94-4EF3-A50A-F3778EDF7B47}"/>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4582DBFE-1917-4DF6-AA8C-B36928ECA3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0842EE5D-FEC4-42D0-95CE-6527A7BF71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A02F24F-B12F-44D8-BE98-789D1E327AD0}" type="slidenum">
              <a:rPr lang="en-US" altLang="en-US" smtClean="0"/>
              <a:pPr/>
              <a:t>8</a:t>
            </a:fld>
            <a:endParaRPr lang="en-US" altLang="en-US"/>
          </a:p>
        </p:txBody>
      </p:sp>
    </p:spTree>
    <p:extLst>
      <p:ext uri="{BB962C8B-B14F-4D97-AF65-F5344CB8AC3E}">
        <p14:creationId xmlns:p14="http://schemas.microsoft.com/office/powerpoint/2010/main" val="1275391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a:extLst>
            <a:ext uri="{FF2B5EF4-FFF2-40B4-BE49-F238E27FC236}">
              <a16:creationId xmlns:a16="http://schemas.microsoft.com/office/drawing/2014/main" id="{3D9F53F1-31FB-30F0-F7E6-7EBE2C5FF867}"/>
            </a:ext>
          </a:extLst>
        </p:cNvPr>
        <p:cNvGrpSpPr/>
        <p:nvPr/>
      </p:nvGrpSpPr>
      <p:grpSpPr>
        <a:xfrm>
          <a:off x="0" y="0"/>
          <a:ext cx="0" cy="0"/>
          <a:chOff x="0" y="0"/>
          <a:chExt cx="0" cy="0"/>
        </a:xfrm>
      </p:grpSpPr>
      <p:sp>
        <p:nvSpPr>
          <p:cNvPr id="840" name="Google Shape;840;g25ffd4752e9_16_370:notes">
            <a:extLst>
              <a:ext uri="{FF2B5EF4-FFF2-40B4-BE49-F238E27FC236}">
                <a16:creationId xmlns:a16="http://schemas.microsoft.com/office/drawing/2014/main" id="{6C5216DC-ABF9-D6C5-8094-3F5EDEDC01FE}"/>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Target Audience:</a:t>
            </a:r>
          </a:p>
          <a:p>
            <a:pPr algn="just"/>
            <a:r>
              <a:rPr lang="en-US" sz="2000" b="1" noProof="1">
                <a:solidFill>
                  <a:schemeClr val="tx1">
                    <a:lumMod val="65000"/>
                    <a:lumOff val="35000"/>
                  </a:schemeClr>
                </a:solidFill>
                <a:latin typeface="HELVETICA NEUE LIGHT" panose="02000403000000020004" pitchFamily="2" charset="0"/>
                <a:ea typeface="HELVETICA NEUE LIGHT" panose="02000403000000020004" pitchFamily="2" charset="0"/>
              </a:rPr>
              <a:t>Population:</a:t>
            </a:r>
          </a:p>
          <a:p>
            <a:pPr marL="228594" indent="-228594" algn="just">
              <a:buFont typeface="Arial" panose="020B0604020202020204" pitchFamily="34" charset="0"/>
              <a:buChar char="-"/>
            </a:pPr>
            <a:r>
              <a:rPr lang="en-US" sz="2000" noProof="1">
                <a:solidFill>
                  <a:schemeClr val="tx1">
                    <a:lumMod val="65000"/>
                    <a:lumOff val="35000"/>
                  </a:schemeClr>
                </a:solidFill>
                <a:latin typeface="Helvetica Neue Light" panose="02000403000000020004" pitchFamily="2" charset="0"/>
                <a:ea typeface="Helvetica Neue Light" panose="02000403000000020004" pitchFamily="2" charset="0"/>
              </a:rPr>
              <a:t>32% of adults 18-44</a:t>
            </a:r>
          </a:p>
          <a:p>
            <a:pPr marL="228594" indent="-228594" algn="just">
              <a:buFont typeface="Arial" panose="020B0604020202020204" pitchFamily="34" charset="0"/>
              <a:buChar char="-"/>
            </a:pPr>
            <a:r>
              <a:rPr lang="en-US" sz="2000" noProof="1">
                <a:solidFill>
                  <a:schemeClr val="tx1">
                    <a:lumMod val="65000"/>
                    <a:lumOff val="35000"/>
                  </a:schemeClr>
                </a:solidFill>
                <a:latin typeface="Helvetica Neue Light" panose="02000403000000020004" pitchFamily="2" charset="0"/>
                <a:ea typeface="Helvetica Neue Light" panose="02000403000000020004" pitchFamily="2" charset="0"/>
              </a:rPr>
              <a:t>50% White/50% Multicultural</a:t>
            </a:r>
          </a:p>
          <a:p>
            <a:pPr algn="just"/>
            <a:endParaRPr lang="en-US" sz="2000" noProof="1">
              <a:solidFill>
                <a:schemeClr val="tx1">
                  <a:lumMod val="65000"/>
                  <a:lumOff val="35000"/>
                </a:schemeClr>
              </a:solidFill>
              <a:latin typeface="Helvetica Neue Light" panose="02000403000000020004" pitchFamily="2" charset="0"/>
              <a:ea typeface="Helvetica Neue Light" panose="02000403000000020004" pitchFamily="2" charset="0"/>
            </a:endParaRPr>
          </a:p>
          <a:p>
            <a:pPr algn="just"/>
            <a:r>
              <a:rPr lang="en-US" sz="2000" b="1" noProof="1">
                <a:solidFill>
                  <a:schemeClr val="tx1">
                    <a:lumMod val="65000"/>
                    <a:lumOff val="35000"/>
                  </a:schemeClr>
                </a:solidFill>
                <a:latin typeface="HELVETICA NEUE LIGHT" panose="02000403000000020004" pitchFamily="2" charset="0"/>
                <a:ea typeface="HELVETICA NEUE LIGHT" panose="02000403000000020004" pitchFamily="2" charset="0"/>
              </a:rPr>
              <a:t>Mental Health Status</a:t>
            </a:r>
          </a:p>
          <a:p>
            <a:pPr marL="380990" lvl="1" indent="-380990">
              <a:buFontTx/>
              <a:buChar char="-"/>
            </a:pPr>
            <a:r>
              <a:rPr lang="en-US" sz="2000" dirty="0">
                <a:solidFill>
                  <a:schemeClr val="tx1">
                    <a:lumMod val="65000"/>
                    <a:lumOff val="35000"/>
                  </a:schemeClr>
                </a:solidFill>
                <a:latin typeface="Helvetica Neue Light" panose="02000403000000020004" pitchFamily="2" charset="0"/>
                <a:ea typeface="Helvetica Neue Light" panose="02000403000000020004" pitchFamily="2" charset="0"/>
                <a:cs typeface="Arial" panose="020B0604020202020204" pitchFamily="34" charset="0"/>
              </a:rPr>
              <a:t>Self report struggling or surviving with their mental health</a:t>
            </a:r>
          </a:p>
          <a:p>
            <a:pPr marL="380990" lvl="1" indent="-380990">
              <a:buFontTx/>
              <a:buChar char="-"/>
            </a:pPr>
            <a:r>
              <a:rPr lang="en-US" sz="2000" dirty="0">
                <a:solidFill>
                  <a:schemeClr val="tx1">
                    <a:lumMod val="65000"/>
                    <a:lumOff val="35000"/>
                  </a:schemeClr>
                </a:solidFill>
                <a:latin typeface="Helvetica Neue Light" panose="02000403000000020004" pitchFamily="2" charset="0"/>
                <a:ea typeface="Helvetica Neue Light" panose="02000403000000020004" pitchFamily="2" charset="0"/>
                <a:cs typeface="Arial" panose="020B0604020202020204" pitchFamily="34" charset="0"/>
              </a:rPr>
              <a:t>Over index on anxiety &amp; depression</a:t>
            </a:r>
          </a:p>
          <a:p>
            <a:pPr lvl="1">
              <a:lnSpc>
                <a:spcPct val="120000"/>
              </a:lnSpc>
            </a:pPr>
            <a:endParaRPr lang="en-US" sz="2000" dirty="0">
              <a:solidFill>
                <a:schemeClr val="tx1">
                  <a:lumMod val="65000"/>
                  <a:lumOff val="35000"/>
                </a:schemeClr>
              </a:solidFill>
              <a:latin typeface="Helvetica Neue Light" panose="02000403000000020004" pitchFamily="2" charset="0"/>
              <a:ea typeface="Helvetica Neue Light" panose="02000403000000020004" pitchFamily="2" charset="0"/>
              <a:cs typeface="Arial" panose="020B0604020202020204" pitchFamily="34" charset="0"/>
            </a:endParaRPr>
          </a:p>
          <a:p>
            <a:pPr>
              <a:lnSpc>
                <a:spcPct val="120000"/>
              </a:lnSpc>
            </a:pPr>
            <a:r>
              <a:rPr lang="en-US" sz="2000" b="1" dirty="0">
                <a:solidFill>
                  <a:schemeClr val="tx1">
                    <a:lumMod val="65000"/>
                    <a:lumOff val="35000"/>
                  </a:schemeClr>
                </a:solidFill>
                <a:latin typeface="HELVETICA NEUE LIGHT" panose="02000403000000020004" pitchFamily="2" charset="0"/>
                <a:ea typeface="HELVETICA NEUE LIGHT" panose="02000403000000020004" pitchFamily="2" charset="0"/>
                <a:cs typeface="Arial" panose="020B0604020202020204" pitchFamily="34" charset="0"/>
              </a:rPr>
              <a:t>Attitudes &amp; Barriers to help seeking behavior</a:t>
            </a:r>
          </a:p>
          <a:p>
            <a:pPr marL="380990" lvl="1" indent="-380990">
              <a:lnSpc>
                <a:spcPct val="120000"/>
              </a:lnSpc>
              <a:buFontTx/>
              <a:buChar char="-"/>
            </a:pPr>
            <a:r>
              <a:rPr lang="en-US" sz="2000" dirty="0">
                <a:solidFill>
                  <a:schemeClr val="tx1">
                    <a:lumMod val="65000"/>
                    <a:lumOff val="35000"/>
                  </a:schemeClr>
                </a:solidFill>
                <a:latin typeface="Helvetica Neue Light" panose="02000403000000020004" pitchFamily="2" charset="0"/>
                <a:ea typeface="Helvetica Neue Light" panose="02000403000000020004" pitchFamily="2" charset="0"/>
                <a:cs typeface="Arial" panose="020B0604020202020204" pitchFamily="34" charset="0"/>
              </a:rPr>
              <a:t>Less likely to prioritize their mental health</a:t>
            </a:r>
          </a:p>
          <a:p>
            <a:pPr marL="380990" lvl="1" indent="-380990">
              <a:lnSpc>
                <a:spcPct val="120000"/>
              </a:lnSpc>
              <a:buFontTx/>
              <a:buChar char="-"/>
            </a:pPr>
            <a:r>
              <a:rPr lang="en-US" sz="2000" dirty="0">
                <a:solidFill>
                  <a:schemeClr val="tx1">
                    <a:lumMod val="65000"/>
                    <a:lumOff val="35000"/>
                  </a:schemeClr>
                </a:solidFill>
                <a:latin typeface="Helvetica Neue Light" panose="02000403000000020004" pitchFamily="2" charset="0"/>
                <a:ea typeface="Helvetica Neue Light" panose="02000403000000020004" pitchFamily="2" charset="0"/>
                <a:cs typeface="Arial" panose="020B0604020202020204" pitchFamily="34" charset="0"/>
              </a:rPr>
              <a:t>More likely to feel ashamed about sharing their mental health struggles </a:t>
            </a:r>
          </a:p>
          <a:p>
            <a:pPr marL="380990" lvl="1" indent="-380990">
              <a:lnSpc>
                <a:spcPct val="120000"/>
              </a:lnSpc>
              <a:buFontTx/>
              <a:buChar char="-"/>
            </a:pPr>
            <a:r>
              <a:rPr lang="en-US" sz="2000" dirty="0">
                <a:solidFill>
                  <a:schemeClr val="tx1">
                    <a:lumMod val="65000"/>
                    <a:lumOff val="35000"/>
                  </a:schemeClr>
                </a:solidFill>
                <a:latin typeface="Helvetica Neue Light" panose="02000403000000020004" pitchFamily="2" charset="0"/>
                <a:ea typeface="Helvetica Neue Light" panose="02000403000000020004" pitchFamily="2" charset="0"/>
                <a:cs typeface="Arial" panose="020B0604020202020204" pitchFamily="34" charset="0"/>
              </a:rPr>
              <a:t>Lack confidence with taking care of their mental health</a:t>
            </a:r>
          </a:p>
          <a:p>
            <a:pPr marL="380990" lvl="1" indent="-380990">
              <a:lnSpc>
                <a:spcPct val="120000"/>
              </a:lnSpc>
              <a:buFontTx/>
              <a:buChar char="-"/>
            </a:pPr>
            <a:r>
              <a:rPr lang="en-US" sz="2000" dirty="0">
                <a:solidFill>
                  <a:schemeClr val="tx1">
                    <a:lumMod val="65000"/>
                    <a:lumOff val="35000"/>
                  </a:schemeClr>
                </a:solidFill>
                <a:latin typeface="Helvetica Neue Light" panose="02000403000000020004" pitchFamily="2" charset="0"/>
                <a:ea typeface="Helvetica Neue Light" panose="02000403000000020004" pitchFamily="2" charset="0"/>
                <a:cs typeface="Arial" panose="020B0604020202020204" pitchFamily="34" charset="0"/>
              </a:rPr>
              <a:t>More likely to see reaching out for help as a sign of weakness</a:t>
            </a:r>
          </a:p>
          <a:p>
            <a:pPr marL="0" lvl="0" indent="0" algn="l" rtl="0">
              <a:spcBef>
                <a:spcPts val="0"/>
              </a:spcBef>
              <a:spcAft>
                <a:spcPts val="0"/>
              </a:spcAft>
              <a:buNone/>
            </a:pPr>
            <a:endParaRPr dirty="0"/>
          </a:p>
        </p:txBody>
      </p:sp>
      <p:sp>
        <p:nvSpPr>
          <p:cNvPr id="841" name="Google Shape;841;g25ffd4752e9_16_370:notes">
            <a:extLst>
              <a:ext uri="{FF2B5EF4-FFF2-40B4-BE49-F238E27FC236}">
                <a16:creationId xmlns:a16="http://schemas.microsoft.com/office/drawing/2014/main" id="{7F011D39-0E09-655B-120D-DE6830A8476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33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550f90885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550f9088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5096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a:extLst>
            <a:ext uri="{FF2B5EF4-FFF2-40B4-BE49-F238E27FC236}">
              <a16:creationId xmlns:a16="http://schemas.microsoft.com/office/drawing/2014/main" id="{EA4CF145-3658-A87B-BC7B-BD0EE9AEAA2E}"/>
            </a:ext>
          </a:extLst>
        </p:cNvPr>
        <p:cNvGrpSpPr/>
        <p:nvPr/>
      </p:nvGrpSpPr>
      <p:grpSpPr>
        <a:xfrm>
          <a:off x="0" y="0"/>
          <a:ext cx="0" cy="0"/>
          <a:chOff x="0" y="0"/>
          <a:chExt cx="0" cy="0"/>
        </a:xfrm>
      </p:grpSpPr>
      <p:sp>
        <p:nvSpPr>
          <p:cNvPr id="766" name="Google Shape;766;g25d7485d52d_2_70:notes">
            <a:extLst>
              <a:ext uri="{FF2B5EF4-FFF2-40B4-BE49-F238E27FC236}">
                <a16:creationId xmlns:a16="http://schemas.microsoft.com/office/drawing/2014/main" id="{E80E8CBD-CF5B-9699-25DB-2D1A4365D15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Calibri"/>
              <a:buNone/>
            </a:pPr>
            <a:endParaRPr dirty="0"/>
          </a:p>
        </p:txBody>
      </p:sp>
      <p:sp>
        <p:nvSpPr>
          <p:cNvPr id="767" name="Google Shape;767;g25d7485d52d_2_70:notes">
            <a:extLst>
              <a:ext uri="{FF2B5EF4-FFF2-40B4-BE49-F238E27FC236}">
                <a16:creationId xmlns:a16="http://schemas.microsoft.com/office/drawing/2014/main" id="{D59B55B1-C4D9-6EFD-BC41-135EACE56FB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510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550f90885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550f9088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4067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98CB48A0-0480-3F4C-8BC0-1E8AF4BB12F0}"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98490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B99B366-3ACB-4C94-868D-CE4E1B50C01D}"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8E014E-B0D1-4739-A603-E5BFB4BA74B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47AE13A-9146-45D4-A540-6EF243572CAB}"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887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359809-BEE6-CE4F-AB25-8A3CC4F3F51C}"/>
              </a:ext>
            </a:extLst>
          </p:cNvPr>
          <p:cNvSpPr>
            <a:spLocks noGrp="1"/>
          </p:cNvSpPr>
          <p:nvPr>
            <p:ph type="sldNum" sz="quarter" idx="12"/>
          </p:nvPr>
        </p:nvSpPr>
        <p:spPr/>
        <p:txBody>
          <a:bodyPr/>
          <a:lstStyle/>
          <a:p>
            <a:fld id="{4C5B62E8-F820-5740-A7BA-2F9260EBF4C6}" type="slidenum">
              <a:rPr lang="en-US" smtClean="0"/>
              <a:t>‹#›</a:t>
            </a:fld>
            <a:endParaRPr lang="en-US" dirty="0"/>
          </a:p>
        </p:txBody>
      </p:sp>
      <p:sp>
        <p:nvSpPr>
          <p:cNvPr id="12" name="Title 1">
            <a:extLst>
              <a:ext uri="{FF2B5EF4-FFF2-40B4-BE49-F238E27FC236}">
                <a16:creationId xmlns:a16="http://schemas.microsoft.com/office/drawing/2014/main" id="{CFA9BF61-B520-E544-81E8-0B4C95663F87}"/>
              </a:ext>
            </a:extLst>
          </p:cNvPr>
          <p:cNvSpPr>
            <a:spLocks noGrp="1"/>
          </p:cNvSpPr>
          <p:nvPr>
            <p:ph type="title" hasCustomPrompt="1"/>
          </p:nvPr>
        </p:nvSpPr>
        <p:spPr>
          <a:xfrm>
            <a:off x="439931" y="365126"/>
            <a:ext cx="7886700" cy="1325563"/>
          </a:xfrm>
        </p:spPr>
        <p:txBody>
          <a:bodyPr>
            <a:normAutofit/>
          </a:bodyPr>
          <a:lstStyle>
            <a:lvl1pPr>
              <a:defRPr sz="1800">
                <a:solidFill>
                  <a:schemeClr val="accent1"/>
                </a:solidFill>
              </a:defRPr>
            </a:lvl1pPr>
          </a:lstStyle>
          <a:p>
            <a:r>
              <a:rPr lang="en-US" dirty="0"/>
              <a:t>Click to edit master title style</a:t>
            </a:r>
          </a:p>
        </p:txBody>
      </p:sp>
      <p:sp>
        <p:nvSpPr>
          <p:cNvPr id="7" name="Text Placeholder 18">
            <a:extLst>
              <a:ext uri="{FF2B5EF4-FFF2-40B4-BE49-F238E27FC236}">
                <a16:creationId xmlns:a16="http://schemas.microsoft.com/office/drawing/2014/main" id="{012BCB0B-6018-534A-ABEE-53DF79013C7C}"/>
              </a:ext>
            </a:extLst>
          </p:cNvPr>
          <p:cNvSpPr>
            <a:spLocks noGrp="1"/>
          </p:cNvSpPr>
          <p:nvPr>
            <p:ph type="body" sz="quarter" idx="14" hasCustomPrompt="1"/>
          </p:nvPr>
        </p:nvSpPr>
        <p:spPr>
          <a:xfrm>
            <a:off x="126779" y="13798"/>
            <a:ext cx="2050256" cy="365125"/>
          </a:xfrm>
        </p:spPr>
        <p:txBody>
          <a:bodyPr lIns="0" anchor="ctr" anchorCtr="0"/>
          <a:lstStyle>
            <a:lvl1pPr>
              <a:defRPr sz="600" b="1" spc="225">
                <a:solidFill>
                  <a:schemeClr val="tx1"/>
                </a:solidFill>
              </a:defRPr>
            </a:lvl1pPr>
          </a:lstStyle>
          <a:p>
            <a:pPr lvl="0"/>
            <a:r>
              <a:rPr lang="en-US" dirty="0"/>
              <a:t>SECTION NAME</a:t>
            </a:r>
          </a:p>
        </p:txBody>
      </p:sp>
    </p:spTree>
    <p:extLst>
      <p:ext uri="{BB962C8B-B14F-4D97-AF65-F5344CB8AC3E}">
        <p14:creationId xmlns:p14="http://schemas.microsoft.com/office/powerpoint/2010/main" val="1841367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5075277"/>
      </p:ext>
    </p:extLst>
  </p:cSld>
  <p:clrMapOvr>
    <a:masterClrMapping/>
  </p:clrMapOvr>
  <p:extLst>
    <p:ext uri="{DCECCB84-F9BA-43D5-87BE-67443E8EF086}">
      <p15:sldGuideLst xmlns:p15="http://schemas.microsoft.com/office/powerpoint/2012/main">
        <p15:guide id="1" pos="144">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Divider White copy">
  <p:cSld name="Section Divider White copy">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217528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F77E585-EE72-4A83-B482-660D4871AD8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AF8E850-D65E-4A2A-ADCE-BC133CE6B5B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411B24F-1B95-4807-8FD1-63165455614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8408034-DF23-4217-B8A0-5B195FA2FF9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26A19F0-3C89-4122-84A8-FAF0A467380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AACB66F-00FB-4FCB-88AF-07EB2685FC1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5F7CF8B-C7E5-4865-8410-AB6849CB788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048903B-B98B-4320-8536-B0367F4E1A4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4CB3D7E-DBE4-4176-8813-476A7F1D9E1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ember_response@rab.com?subject=Ask%20RAB"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mp3"/><Relationship Id="rId7" Type="http://schemas.microsoft.com/office/2007/relationships/media" Target="../media/media4.wav"/><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10.png"/><Relationship Id="rId5" Type="http://schemas.microsoft.com/office/2007/relationships/media" Target="../media/media3.wav"/><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loveyourmindtoday.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loveyourmindtoday.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loveyourmindtoday.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www.rab.com/loveyourmin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rab.com/loveyourmin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1.jpeg"/><Relationship Id="rId12" Type="http://schemas.openxmlformats.org/officeDocument/2006/relationships/image" Target="../media/image34.png"/><Relationship Id="rId17" Type="http://schemas.openxmlformats.org/officeDocument/2006/relationships/image" Target="../media/image28.png"/><Relationship Id="rId2" Type="http://schemas.openxmlformats.org/officeDocument/2006/relationships/notesSlide" Target="../notesSlides/notesSlide9.xml"/><Relationship Id="rId16" Type="http://schemas.openxmlformats.org/officeDocument/2006/relationships/image" Target="../media/image37.jpeg"/><Relationship Id="rId1" Type="http://schemas.openxmlformats.org/officeDocument/2006/relationships/slideLayout" Target="../slideLayouts/slideLayout1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0.png"/><Relationship Id="rId15" Type="http://schemas.openxmlformats.org/officeDocument/2006/relationships/image" Target="../media/image36.jpeg"/><Relationship Id="rId10" Type="http://schemas.openxmlformats.org/officeDocument/2006/relationships/image" Target="../media/image3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6" Type="http://schemas.microsoft.com/office/2007/relationships/hdphoto" Target="../media/hdphoto17.wdp"/><Relationship Id="rId21" Type="http://schemas.openxmlformats.org/officeDocument/2006/relationships/image" Target="../media/image47.png"/><Relationship Id="rId42" Type="http://schemas.microsoft.com/office/2007/relationships/hdphoto" Target="../media/hdphoto24.wdp"/><Relationship Id="rId47" Type="http://schemas.openxmlformats.org/officeDocument/2006/relationships/image" Target="../media/image62.png"/><Relationship Id="rId63" Type="http://schemas.microsoft.com/office/2007/relationships/hdphoto" Target="../media/hdphoto33.wdp"/><Relationship Id="rId68" Type="http://schemas.openxmlformats.org/officeDocument/2006/relationships/image" Target="../media/image73.png"/><Relationship Id="rId84" Type="http://schemas.openxmlformats.org/officeDocument/2006/relationships/image" Target="../media/image83.png"/><Relationship Id="rId16" Type="http://schemas.microsoft.com/office/2007/relationships/hdphoto" Target="../media/hdphoto12.wdp"/><Relationship Id="rId11" Type="http://schemas.openxmlformats.org/officeDocument/2006/relationships/image" Target="../media/image42.png"/><Relationship Id="rId32" Type="http://schemas.microsoft.com/office/2007/relationships/hdphoto" Target="../media/hdphoto20.wdp"/><Relationship Id="rId37" Type="http://schemas.openxmlformats.org/officeDocument/2006/relationships/image" Target="../media/image55.png"/><Relationship Id="rId53" Type="http://schemas.microsoft.com/office/2007/relationships/hdphoto" Target="../media/hdphoto28.wdp"/><Relationship Id="rId58" Type="http://schemas.openxmlformats.org/officeDocument/2006/relationships/image" Target="../media/image68.png"/><Relationship Id="rId74" Type="http://schemas.openxmlformats.org/officeDocument/2006/relationships/image" Target="../media/image77.png"/><Relationship Id="rId79" Type="http://schemas.openxmlformats.org/officeDocument/2006/relationships/image" Target="../media/image80.png"/><Relationship Id="rId5" Type="http://schemas.openxmlformats.org/officeDocument/2006/relationships/image" Target="../media/image39.png"/><Relationship Id="rId19" Type="http://schemas.openxmlformats.org/officeDocument/2006/relationships/image" Target="../media/image46.png"/><Relationship Id="rId14" Type="http://schemas.microsoft.com/office/2007/relationships/hdphoto" Target="../media/hdphoto11.wdp"/><Relationship Id="rId22" Type="http://schemas.microsoft.com/office/2007/relationships/hdphoto" Target="../media/hdphoto15.wdp"/><Relationship Id="rId27" Type="http://schemas.openxmlformats.org/officeDocument/2006/relationships/image" Target="../media/image50.png"/><Relationship Id="rId30" Type="http://schemas.microsoft.com/office/2007/relationships/hdphoto" Target="../media/hdphoto19.wdp"/><Relationship Id="rId35" Type="http://schemas.openxmlformats.org/officeDocument/2006/relationships/image" Target="../media/image54.png"/><Relationship Id="rId43" Type="http://schemas.openxmlformats.org/officeDocument/2006/relationships/image" Target="../media/image59.png"/><Relationship Id="rId48" Type="http://schemas.openxmlformats.org/officeDocument/2006/relationships/image" Target="../media/image63.png"/><Relationship Id="rId56" Type="http://schemas.openxmlformats.org/officeDocument/2006/relationships/image" Target="../media/image67.png"/><Relationship Id="rId64" Type="http://schemas.openxmlformats.org/officeDocument/2006/relationships/image" Target="../media/image71.png"/><Relationship Id="rId69" Type="http://schemas.openxmlformats.org/officeDocument/2006/relationships/image" Target="../media/image74.png"/><Relationship Id="rId77" Type="http://schemas.microsoft.com/office/2007/relationships/hdphoto" Target="../media/hdphoto39.wdp"/><Relationship Id="rId8" Type="http://schemas.microsoft.com/office/2007/relationships/hdphoto" Target="../media/hdphoto8.wdp"/><Relationship Id="rId51" Type="http://schemas.microsoft.com/office/2007/relationships/hdphoto" Target="../media/hdphoto27.wdp"/><Relationship Id="rId72" Type="http://schemas.openxmlformats.org/officeDocument/2006/relationships/image" Target="../media/image76.png"/><Relationship Id="rId80" Type="http://schemas.microsoft.com/office/2007/relationships/hdphoto" Target="../media/hdphoto40.wdp"/><Relationship Id="rId85" Type="http://schemas.openxmlformats.org/officeDocument/2006/relationships/image" Target="../media/image84.jpeg"/><Relationship Id="rId3" Type="http://schemas.openxmlformats.org/officeDocument/2006/relationships/image" Target="../media/image38.png"/><Relationship Id="rId12" Type="http://schemas.microsoft.com/office/2007/relationships/hdphoto" Target="../media/hdphoto10.wdp"/><Relationship Id="rId17" Type="http://schemas.openxmlformats.org/officeDocument/2006/relationships/image" Target="../media/image45.png"/><Relationship Id="rId25" Type="http://schemas.openxmlformats.org/officeDocument/2006/relationships/image" Target="../media/image49.png"/><Relationship Id="rId33" Type="http://schemas.openxmlformats.org/officeDocument/2006/relationships/image" Target="../media/image53.png"/><Relationship Id="rId38" Type="http://schemas.microsoft.com/office/2007/relationships/hdphoto" Target="../media/hdphoto23.wdp"/><Relationship Id="rId46" Type="http://schemas.openxmlformats.org/officeDocument/2006/relationships/image" Target="../media/image61.png"/><Relationship Id="rId59" Type="http://schemas.microsoft.com/office/2007/relationships/hdphoto" Target="../media/hdphoto31.wdp"/><Relationship Id="rId67" Type="http://schemas.microsoft.com/office/2007/relationships/hdphoto" Target="../media/hdphoto35.wdp"/><Relationship Id="rId20" Type="http://schemas.microsoft.com/office/2007/relationships/hdphoto" Target="../media/hdphoto14.wdp"/><Relationship Id="rId41" Type="http://schemas.openxmlformats.org/officeDocument/2006/relationships/image" Target="../media/image58.jpeg"/><Relationship Id="rId54" Type="http://schemas.openxmlformats.org/officeDocument/2006/relationships/image" Target="../media/image66.png"/><Relationship Id="rId62" Type="http://schemas.openxmlformats.org/officeDocument/2006/relationships/image" Target="../media/image70.png"/><Relationship Id="rId70" Type="http://schemas.openxmlformats.org/officeDocument/2006/relationships/image" Target="../media/image75.png"/><Relationship Id="rId75" Type="http://schemas.microsoft.com/office/2007/relationships/hdphoto" Target="../media/hdphoto38.wdp"/><Relationship Id="rId83" Type="http://schemas.openxmlformats.org/officeDocument/2006/relationships/image" Target="../media/image82.png"/><Relationship Id="rId1" Type="http://schemas.openxmlformats.org/officeDocument/2006/relationships/slideLayout" Target="../slideLayouts/slideLayout12.xml"/><Relationship Id="rId6" Type="http://schemas.microsoft.com/office/2007/relationships/hdphoto" Target="../media/hdphoto7.wdp"/><Relationship Id="rId15" Type="http://schemas.openxmlformats.org/officeDocument/2006/relationships/image" Target="../media/image44.png"/><Relationship Id="rId23" Type="http://schemas.openxmlformats.org/officeDocument/2006/relationships/image" Target="../media/image48.png"/><Relationship Id="rId28" Type="http://schemas.microsoft.com/office/2007/relationships/hdphoto" Target="../media/hdphoto18.wdp"/><Relationship Id="rId36" Type="http://schemas.microsoft.com/office/2007/relationships/hdphoto" Target="../media/hdphoto22.wdp"/><Relationship Id="rId49" Type="http://schemas.microsoft.com/office/2007/relationships/hdphoto" Target="../media/hdphoto26.wdp"/><Relationship Id="rId57" Type="http://schemas.microsoft.com/office/2007/relationships/hdphoto" Target="../media/hdphoto30.wdp"/><Relationship Id="rId10" Type="http://schemas.microsoft.com/office/2007/relationships/hdphoto" Target="../media/hdphoto9.wdp"/><Relationship Id="rId31" Type="http://schemas.openxmlformats.org/officeDocument/2006/relationships/image" Target="../media/image52.png"/><Relationship Id="rId44" Type="http://schemas.microsoft.com/office/2007/relationships/hdphoto" Target="../media/hdphoto25.wdp"/><Relationship Id="rId52" Type="http://schemas.openxmlformats.org/officeDocument/2006/relationships/image" Target="../media/image65.png"/><Relationship Id="rId60" Type="http://schemas.openxmlformats.org/officeDocument/2006/relationships/image" Target="../media/image69.png"/><Relationship Id="rId65" Type="http://schemas.microsoft.com/office/2007/relationships/hdphoto" Target="../media/hdphoto34.wdp"/><Relationship Id="rId73" Type="http://schemas.microsoft.com/office/2007/relationships/hdphoto" Target="../media/hdphoto37.wdp"/><Relationship Id="rId78" Type="http://schemas.openxmlformats.org/officeDocument/2006/relationships/image" Target="../media/image79.png"/><Relationship Id="rId81" Type="http://schemas.openxmlformats.org/officeDocument/2006/relationships/image" Target="../media/image81.png"/><Relationship Id="rId4" Type="http://schemas.microsoft.com/office/2007/relationships/hdphoto" Target="../media/hdphoto6.wdp"/><Relationship Id="rId9" Type="http://schemas.openxmlformats.org/officeDocument/2006/relationships/image" Target="../media/image41.png"/><Relationship Id="rId13" Type="http://schemas.openxmlformats.org/officeDocument/2006/relationships/image" Target="../media/image43.png"/><Relationship Id="rId18" Type="http://schemas.microsoft.com/office/2007/relationships/hdphoto" Target="../media/hdphoto13.wdp"/><Relationship Id="rId39" Type="http://schemas.openxmlformats.org/officeDocument/2006/relationships/image" Target="../media/image56.jpeg"/><Relationship Id="rId34" Type="http://schemas.microsoft.com/office/2007/relationships/hdphoto" Target="../media/hdphoto21.wdp"/><Relationship Id="rId50" Type="http://schemas.openxmlformats.org/officeDocument/2006/relationships/image" Target="../media/image64.png"/><Relationship Id="rId55" Type="http://schemas.microsoft.com/office/2007/relationships/hdphoto" Target="../media/hdphoto29.wdp"/><Relationship Id="rId76" Type="http://schemas.openxmlformats.org/officeDocument/2006/relationships/image" Target="../media/image78.png"/><Relationship Id="rId7" Type="http://schemas.openxmlformats.org/officeDocument/2006/relationships/image" Target="../media/image40.png"/><Relationship Id="rId71" Type="http://schemas.microsoft.com/office/2007/relationships/hdphoto" Target="../media/hdphoto36.wdp"/><Relationship Id="rId2" Type="http://schemas.openxmlformats.org/officeDocument/2006/relationships/notesSlide" Target="../notesSlides/notesSlide10.xml"/><Relationship Id="rId29" Type="http://schemas.openxmlformats.org/officeDocument/2006/relationships/image" Target="../media/image51.png"/><Relationship Id="rId24" Type="http://schemas.microsoft.com/office/2007/relationships/hdphoto" Target="../media/hdphoto16.wdp"/><Relationship Id="rId40" Type="http://schemas.openxmlformats.org/officeDocument/2006/relationships/image" Target="../media/image57.gif"/><Relationship Id="rId45" Type="http://schemas.openxmlformats.org/officeDocument/2006/relationships/image" Target="../media/image60.png"/><Relationship Id="rId66" Type="http://schemas.openxmlformats.org/officeDocument/2006/relationships/image" Target="../media/image72.png"/><Relationship Id="rId61" Type="http://schemas.microsoft.com/office/2007/relationships/hdphoto" Target="../media/hdphoto32.wdp"/><Relationship Id="rId82" Type="http://schemas.microsoft.com/office/2007/relationships/hdphoto" Target="../media/hdphoto41.wdp"/></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png"/><Relationship Id="rId3" Type="http://schemas.openxmlformats.org/officeDocument/2006/relationships/image" Target="../media/image85.jp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7.jpg"/><Relationship Id="rId10" Type="http://schemas.openxmlformats.org/officeDocument/2006/relationships/image" Target="../media/image92.jpeg"/><Relationship Id="rId4" Type="http://schemas.openxmlformats.org/officeDocument/2006/relationships/image" Target="../media/image86.jpg"/><Relationship Id="rId9" Type="http://schemas.openxmlformats.org/officeDocument/2006/relationships/image" Target="../media/image91.jpeg"/><Relationship Id="rId1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4">
            <a:extLst>
              <a:ext uri="{FF2B5EF4-FFF2-40B4-BE49-F238E27FC236}">
                <a16:creationId xmlns:a16="http://schemas.microsoft.com/office/drawing/2014/main" id="{AE699126-432B-4ED6-A348-4582C6FFA472}"/>
              </a:ext>
            </a:extLst>
          </p:cNvPr>
          <p:cNvSpPr>
            <a:spLocks noGrp="1" noChangeArrowheads="1"/>
          </p:cNvSpPr>
          <p:nvPr>
            <p:ph type="subTitle" idx="1"/>
          </p:nvPr>
        </p:nvSpPr>
        <p:spPr>
          <a:xfrm>
            <a:off x="647700" y="1981200"/>
            <a:ext cx="7848600" cy="1752600"/>
          </a:xfrm>
        </p:spPr>
        <p:txBody>
          <a:bodyPr/>
          <a:lstStyle/>
          <a:p>
            <a:r>
              <a:rPr lang="en-US" altLang="en-US" sz="1600" dirty="0"/>
              <a:t>This presentation was created on a blank, basic PowerPoint template</a:t>
            </a:r>
            <a:br>
              <a:rPr lang="en-US" altLang="en-US" sz="1600" dirty="0"/>
            </a:br>
            <a:r>
              <a:rPr lang="en-US" altLang="en-US" sz="1600" dirty="0"/>
              <a:t>to allow you the ability to import branding (logos) for your radio station(s). </a:t>
            </a:r>
          </a:p>
          <a:p>
            <a:br>
              <a:rPr lang="en-US" altLang="en-US" sz="1600" dirty="0"/>
            </a:br>
            <a:r>
              <a:rPr lang="en-US" altLang="en-US" sz="1600" dirty="0"/>
              <a:t>You will also note that throughout, we indicate (insert advertiser here), identify an advertiser as “</a:t>
            </a:r>
            <a:r>
              <a:rPr lang="en-US" altLang="en-US" sz="1600" i="1" dirty="0"/>
              <a:t>Advertiser X</a:t>
            </a:r>
            <a:r>
              <a:rPr lang="en-US" altLang="en-US" sz="1600" dirty="0"/>
              <a:t>” and include (insert market) – please replace those with the name of the advertiser and the market you represent before you pitch.</a:t>
            </a:r>
          </a:p>
          <a:p>
            <a:endParaRPr lang="en-US" altLang="en-US" sz="1600" dirty="0"/>
          </a:p>
          <a:p>
            <a:r>
              <a:rPr lang="en-US" altLang="en-US" sz="1600" dirty="0"/>
              <a:t>In addition, we refer to your station(s) as “Radio Station” – please fill in your call letters or station ID.</a:t>
            </a:r>
          </a:p>
          <a:p>
            <a:endParaRPr lang="en-US" altLang="en-US" sz="1600" dirty="0"/>
          </a:p>
          <a:p>
            <a:r>
              <a:rPr lang="en-US" altLang="en-US" sz="1600" dirty="0"/>
              <a:t>Please delete this slide prior to your presentation.   </a:t>
            </a:r>
          </a:p>
          <a:p>
            <a:endParaRPr lang="en-US" altLang="en-US" sz="1600" dirty="0"/>
          </a:p>
        </p:txBody>
      </p:sp>
      <p:pic>
        <p:nvPicPr>
          <p:cNvPr id="14339" name="Picture 4" descr="AskRAB.png">
            <a:hlinkClick r:id="rId2"/>
            <a:extLst>
              <a:ext uri="{FF2B5EF4-FFF2-40B4-BE49-F238E27FC236}">
                <a16:creationId xmlns:a16="http://schemas.microsoft.com/office/drawing/2014/main" id="{0DE65CC7-C064-4B1C-B191-A7B327BA4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1550" y="4524375"/>
            <a:ext cx="1846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4FFFAA9-1647-4A4F-96AA-C3B11CB84522}"/>
              </a:ext>
            </a:extLst>
          </p:cNvPr>
          <p:cNvSpPr/>
          <p:nvPr/>
        </p:nvSpPr>
        <p:spPr>
          <a:xfrm>
            <a:off x="838200" y="6107113"/>
            <a:ext cx="9525000" cy="339725"/>
          </a:xfrm>
          <a:prstGeom prst="rect">
            <a:avLst/>
          </a:prstGeom>
        </p:spPr>
        <p:txBody>
          <a:bodyPr>
            <a:spAutoFit/>
          </a:bodyPr>
          <a:lstStyle/>
          <a:p>
            <a:pPr>
              <a:defRPr/>
            </a:pPr>
            <a:r>
              <a:rPr lang="en-US" sz="1600" dirty="0">
                <a:latin typeface="+mn-lt"/>
              </a:rPr>
              <a:t>Need assistance? View in slide show mode and click on the ask RAB logo.</a:t>
            </a:r>
          </a:p>
        </p:txBody>
      </p:sp>
      <p:pic>
        <p:nvPicPr>
          <p:cNvPr id="4" name="Picture 3" descr="A black and white logo&#10;&#10;Description automatically generated">
            <a:extLst>
              <a:ext uri="{FF2B5EF4-FFF2-40B4-BE49-F238E27FC236}">
                <a16:creationId xmlns:a16="http://schemas.microsoft.com/office/drawing/2014/main" id="{0CC19008-62A3-DC2C-2D92-1D453AF70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609600"/>
            <a:ext cx="2438400" cy="8851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title"/>
          </p:nvPr>
        </p:nvSpPr>
        <p:spPr/>
        <p:txBody>
          <a:bodyPr/>
          <a:lstStyle/>
          <a:p>
            <a:pPr eaLnBrk="1" hangingPunct="1"/>
            <a:r>
              <a:rPr lang="en-US" altLang="en-US" sz="3600" dirty="0">
                <a:solidFill>
                  <a:schemeClr val="tx1"/>
                </a:solidFill>
              </a:rPr>
              <a:t>Radio Connects with People in Need</a:t>
            </a:r>
            <a:endParaRPr lang="en-US" altLang="en-US" sz="1400" b="1" dirty="0">
              <a:solidFill>
                <a:srgbClr val="FF0000"/>
              </a:solidFill>
            </a:endParaRPr>
          </a:p>
        </p:txBody>
      </p:sp>
      <p:sp>
        <p:nvSpPr>
          <p:cNvPr id="17411" name="TextBox 6"/>
          <p:cNvSpPr txBox="1">
            <a:spLocks noChangeArrowheads="1"/>
          </p:cNvSpPr>
          <p:nvPr/>
        </p:nvSpPr>
        <p:spPr bwMode="auto">
          <a:xfrm>
            <a:off x="76200" y="6475640"/>
            <a:ext cx="42576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buNone/>
            </a:pPr>
            <a:r>
              <a:rPr lang="en-US" sz="800" dirty="0">
                <a:solidFill>
                  <a:srgbClr val="555555"/>
                </a:solidFill>
                <a:latin typeface="Open Sans"/>
              </a:rPr>
              <a:t>S</a:t>
            </a:r>
            <a:r>
              <a:rPr lang="en-US" sz="800" b="0" i="0" dirty="0">
                <a:solidFill>
                  <a:srgbClr val="555555"/>
                </a:solidFill>
                <a:effectLst/>
                <a:latin typeface="Open Sans"/>
              </a:rPr>
              <a:t>ource: MRI Simmons 2023 Fall </a:t>
            </a:r>
            <a:r>
              <a:rPr lang="en-US" sz="800" b="0" i="0" dirty="0" err="1">
                <a:solidFill>
                  <a:srgbClr val="555555"/>
                </a:solidFill>
                <a:effectLst/>
                <a:latin typeface="Open Sans"/>
              </a:rPr>
              <a:t>Doublebase</a:t>
            </a:r>
            <a:endParaRPr lang="en-US" sz="800" b="0" i="0" dirty="0">
              <a:solidFill>
                <a:srgbClr val="555555"/>
              </a:solidFill>
              <a:effectLst/>
              <a:latin typeface="Open Sans"/>
            </a:endParaRPr>
          </a:p>
        </p:txBody>
      </p:sp>
      <p:sp>
        <p:nvSpPr>
          <p:cNvPr id="10" name="TextBox 30"/>
          <p:cNvSpPr txBox="1">
            <a:spLocks noChangeArrowheads="1"/>
          </p:cNvSpPr>
          <p:nvPr/>
        </p:nvSpPr>
        <p:spPr bwMode="auto">
          <a:xfrm>
            <a:off x="615074" y="2405796"/>
            <a:ext cx="28495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8800" dirty="0">
                <a:solidFill>
                  <a:srgbClr val="262626"/>
                </a:solidFill>
                <a:latin typeface="+mj-lt"/>
                <a:cs typeface="Arial" pitchFamily="34" charset="0"/>
              </a:rPr>
              <a:t>61%</a:t>
            </a:r>
            <a:endParaRPr lang="en-US" altLang="en-US" dirty="0">
              <a:solidFill>
                <a:srgbClr val="262626"/>
              </a:solidFill>
              <a:latin typeface="+mj-lt"/>
              <a:cs typeface="Arial" pitchFamily="34" charset="0"/>
            </a:endParaRPr>
          </a:p>
        </p:txBody>
      </p:sp>
      <p:sp>
        <p:nvSpPr>
          <p:cNvPr id="2" name="Rectangle 1"/>
          <p:cNvSpPr/>
          <p:nvPr/>
        </p:nvSpPr>
        <p:spPr>
          <a:xfrm>
            <a:off x="457200" y="3701008"/>
            <a:ext cx="2408788" cy="923330"/>
          </a:xfrm>
          <a:prstGeom prst="rect">
            <a:avLst/>
          </a:prstGeom>
        </p:spPr>
        <p:txBody>
          <a:bodyPr wrap="square">
            <a:spAutoFit/>
          </a:bodyPr>
          <a:lstStyle/>
          <a:p>
            <a:pPr algn="ctr"/>
            <a:r>
              <a:rPr lang="en-US" altLang="en-US" dirty="0">
                <a:solidFill>
                  <a:srgbClr val="000000"/>
                </a:solidFill>
                <a:latin typeface="Arial Narrow" pitchFamily="34" charset="0"/>
              </a:rPr>
              <a:t>Of radio listeners like to give the impression that their life is under control</a:t>
            </a:r>
            <a:endParaRPr lang="en-US" dirty="0"/>
          </a:p>
        </p:txBody>
      </p:sp>
      <p:sp>
        <p:nvSpPr>
          <p:cNvPr id="8" name="TextBox 30"/>
          <p:cNvSpPr txBox="1">
            <a:spLocks noChangeArrowheads="1"/>
          </p:cNvSpPr>
          <p:nvPr/>
        </p:nvSpPr>
        <p:spPr bwMode="auto">
          <a:xfrm>
            <a:off x="3581400" y="2376388"/>
            <a:ext cx="28495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8800" dirty="0">
                <a:solidFill>
                  <a:srgbClr val="262626"/>
                </a:solidFill>
                <a:latin typeface="+mj-lt"/>
                <a:cs typeface="Arial" pitchFamily="34" charset="0"/>
              </a:rPr>
              <a:t>28%</a:t>
            </a:r>
            <a:endParaRPr lang="en-US" altLang="en-US" dirty="0">
              <a:solidFill>
                <a:srgbClr val="262626"/>
              </a:solidFill>
              <a:latin typeface="+mj-lt"/>
              <a:cs typeface="Arial" pitchFamily="34" charset="0"/>
            </a:endParaRPr>
          </a:p>
        </p:txBody>
      </p:sp>
      <p:sp>
        <p:nvSpPr>
          <p:cNvPr id="9" name="Rectangle 8"/>
          <p:cNvSpPr/>
          <p:nvPr/>
        </p:nvSpPr>
        <p:spPr>
          <a:xfrm rot="10800000" flipV="1">
            <a:off x="3485112" y="3701008"/>
            <a:ext cx="2285834" cy="923330"/>
          </a:xfrm>
          <a:prstGeom prst="rect">
            <a:avLst/>
          </a:prstGeom>
        </p:spPr>
        <p:txBody>
          <a:bodyPr wrap="square">
            <a:spAutoFit/>
          </a:bodyPr>
          <a:lstStyle/>
          <a:p>
            <a:pPr algn="ctr"/>
            <a:r>
              <a:rPr lang="en-US" dirty="0">
                <a:solidFill>
                  <a:srgbClr val="000000"/>
                </a:solidFill>
                <a:latin typeface="Arial Narrow" pitchFamily="34" charset="0"/>
              </a:rPr>
              <a:t>Of radio listeners feel like their life is slipping out of control.</a:t>
            </a:r>
            <a:endParaRPr lang="en-US" dirty="0"/>
          </a:p>
        </p:txBody>
      </p:sp>
      <p:sp>
        <p:nvSpPr>
          <p:cNvPr id="11" name="TextBox 30"/>
          <p:cNvSpPr txBox="1">
            <a:spLocks noChangeArrowheads="1"/>
          </p:cNvSpPr>
          <p:nvPr/>
        </p:nvSpPr>
        <p:spPr bwMode="auto">
          <a:xfrm>
            <a:off x="6451438" y="2416643"/>
            <a:ext cx="28495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8800" dirty="0">
                <a:solidFill>
                  <a:srgbClr val="262626"/>
                </a:solidFill>
                <a:latin typeface="+mj-lt"/>
                <a:cs typeface="Arial" pitchFamily="34" charset="0"/>
              </a:rPr>
              <a:t>46%</a:t>
            </a:r>
            <a:endParaRPr lang="en-US" altLang="en-US" dirty="0">
              <a:solidFill>
                <a:srgbClr val="262626"/>
              </a:solidFill>
              <a:latin typeface="+mj-lt"/>
              <a:cs typeface="Arial" pitchFamily="34" charset="0"/>
            </a:endParaRPr>
          </a:p>
        </p:txBody>
      </p:sp>
      <p:sp>
        <p:nvSpPr>
          <p:cNvPr id="12" name="Rectangle 11"/>
          <p:cNvSpPr/>
          <p:nvPr/>
        </p:nvSpPr>
        <p:spPr>
          <a:xfrm>
            <a:off x="6248400" y="3701008"/>
            <a:ext cx="2673117" cy="923330"/>
          </a:xfrm>
          <a:prstGeom prst="rect">
            <a:avLst/>
          </a:prstGeom>
        </p:spPr>
        <p:txBody>
          <a:bodyPr wrap="square">
            <a:spAutoFit/>
          </a:bodyPr>
          <a:lstStyle/>
          <a:p>
            <a:pPr algn="ctr"/>
            <a:r>
              <a:rPr lang="en-US" altLang="en-US" dirty="0">
                <a:solidFill>
                  <a:srgbClr val="000000"/>
                </a:solidFill>
                <a:latin typeface="Arial Narrow" pitchFamily="34" charset="0"/>
              </a:rPr>
              <a:t>Of radio listeners find juggling family and work demands to be very stressful</a:t>
            </a:r>
            <a:endParaRPr lang="en-US" dirty="0"/>
          </a:p>
        </p:txBody>
      </p:sp>
      <p:cxnSp>
        <p:nvCxnSpPr>
          <p:cNvPr id="4" name="Straight Connector 3"/>
          <p:cNvCxnSpPr/>
          <p:nvPr/>
        </p:nvCxnSpPr>
        <p:spPr>
          <a:xfrm>
            <a:off x="10744200" y="5334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491649" y="404093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225939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title"/>
          </p:nvPr>
        </p:nvSpPr>
        <p:spPr/>
        <p:txBody>
          <a:bodyPr/>
          <a:lstStyle/>
          <a:p>
            <a:pPr eaLnBrk="1" hangingPunct="1"/>
            <a:r>
              <a:rPr lang="en-US" altLang="en-US" dirty="0">
                <a:solidFill>
                  <a:schemeClr val="tx1"/>
                </a:solidFill>
              </a:rPr>
              <a:t>Radio Is Poised to Help</a:t>
            </a:r>
            <a:endParaRPr lang="en-US" altLang="en-US" sz="1800" b="1" dirty="0">
              <a:solidFill>
                <a:srgbClr val="FF0000"/>
              </a:solidFill>
            </a:endParaRPr>
          </a:p>
        </p:txBody>
      </p:sp>
      <p:sp>
        <p:nvSpPr>
          <p:cNvPr id="17411" name="TextBox 6"/>
          <p:cNvSpPr txBox="1">
            <a:spLocks noChangeArrowheads="1"/>
          </p:cNvSpPr>
          <p:nvPr/>
        </p:nvSpPr>
        <p:spPr bwMode="auto">
          <a:xfrm>
            <a:off x="76200" y="6475640"/>
            <a:ext cx="42576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buNone/>
            </a:pPr>
            <a:r>
              <a:rPr lang="en-US" sz="800" dirty="0">
                <a:solidFill>
                  <a:srgbClr val="555555"/>
                </a:solidFill>
                <a:latin typeface="Open Sans"/>
              </a:rPr>
              <a:t>S</a:t>
            </a:r>
            <a:r>
              <a:rPr lang="en-US" sz="800" b="0" i="0" dirty="0">
                <a:solidFill>
                  <a:srgbClr val="555555"/>
                </a:solidFill>
                <a:effectLst/>
                <a:latin typeface="Open Sans"/>
              </a:rPr>
              <a:t>ource: Scarborough USA+ 2023 Release 2 Total (June 2022 – October 2023)</a:t>
            </a:r>
          </a:p>
        </p:txBody>
      </p:sp>
      <p:sp>
        <p:nvSpPr>
          <p:cNvPr id="10" name="TextBox 30"/>
          <p:cNvSpPr txBox="1">
            <a:spLocks noChangeArrowheads="1"/>
          </p:cNvSpPr>
          <p:nvPr/>
        </p:nvSpPr>
        <p:spPr bwMode="auto">
          <a:xfrm>
            <a:off x="458073" y="3488888"/>
            <a:ext cx="28495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8800" dirty="0">
                <a:solidFill>
                  <a:srgbClr val="262626"/>
                </a:solidFill>
                <a:latin typeface="+mj-lt"/>
                <a:cs typeface="Arial" pitchFamily="34" charset="0"/>
              </a:rPr>
              <a:t>81%</a:t>
            </a:r>
            <a:endParaRPr lang="en-US" altLang="en-US" dirty="0">
              <a:solidFill>
                <a:srgbClr val="262626"/>
              </a:solidFill>
              <a:latin typeface="+mj-lt"/>
              <a:cs typeface="Arial" pitchFamily="34" charset="0"/>
            </a:endParaRPr>
          </a:p>
        </p:txBody>
      </p:sp>
      <p:sp>
        <p:nvSpPr>
          <p:cNvPr id="17413" name="Rectangle 4"/>
          <p:cNvSpPr>
            <a:spLocks noChangeArrowheads="1"/>
          </p:cNvSpPr>
          <p:nvPr/>
        </p:nvSpPr>
        <p:spPr bwMode="auto">
          <a:xfrm>
            <a:off x="549714" y="1815147"/>
            <a:ext cx="7924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algn="ctr" eaLnBrk="1" hangingPunct="1">
              <a:spcBef>
                <a:spcPct val="0"/>
              </a:spcBef>
              <a:buFontTx/>
              <a:buNone/>
            </a:pPr>
            <a:r>
              <a:rPr lang="en-US" altLang="en-US" dirty="0">
                <a:solidFill>
                  <a:srgbClr val="000000"/>
                </a:solidFill>
                <a:latin typeface="Arial Narrow" pitchFamily="34" charset="0"/>
              </a:rPr>
              <a:t>Radio reaches those that have used mental healthcare services</a:t>
            </a:r>
            <a:r>
              <a:rPr lang="en-US" dirty="0">
                <a:solidFill>
                  <a:srgbClr val="000000"/>
                </a:solidFill>
                <a:latin typeface="Arial Narrow" pitchFamily="34" charset="0"/>
              </a:rPr>
              <a:t> in the past three years.</a:t>
            </a:r>
            <a:endParaRPr lang="en-US" altLang="en-US" dirty="0">
              <a:solidFill>
                <a:srgbClr val="000000"/>
              </a:solidFill>
              <a:latin typeface="Arial Narrow" pitchFamily="34" charset="0"/>
            </a:endParaRPr>
          </a:p>
        </p:txBody>
      </p:sp>
      <p:sp>
        <p:nvSpPr>
          <p:cNvPr id="2" name="Rectangle 1"/>
          <p:cNvSpPr/>
          <p:nvPr/>
        </p:nvSpPr>
        <p:spPr>
          <a:xfrm>
            <a:off x="1083038" y="4784100"/>
            <a:ext cx="1140056" cy="369332"/>
          </a:xfrm>
          <a:prstGeom prst="rect">
            <a:avLst/>
          </a:prstGeom>
        </p:spPr>
        <p:txBody>
          <a:bodyPr wrap="none">
            <a:spAutoFit/>
          </a:bodyPr>
          <a:lstStyle/>
          <a:p>
            <a:r>
              <a:rPr lang="en-US" altLang="en-US" dirty="0">
                <a:solidFill>
                  <a:srgbClr val="000000"/>
                </a:solidFill>
                <a:latin typeface="Arial Narrow" pitchFamily="34" charset="0"/>
              </a:rPr>
              <a:t>Adults 18+ </a:t>
            </a:r>
            <a:endParaRPr lang="en-US" dirty="0"/>
          </a:p>
        </p:txBody>
      </p:sp>
      <p:sp>
        <p:nvSpPr>
          <p:cNvPr id="8" name="TextBox 30"/>
          <p:cNvSpPr txBox="1">
            <a:spLocks noChangeArrowheads="1"/>
          </p:cNvSpPr>
          <p:nvPr/>
        </p:nvSpPr>
        <p:spPr bwMode="auto">
          <a:xfrm>
            <a:off x="3424399" y="3459480"/>
            <a:ext cx="28495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8800" dirty="0">
                <a:solidFill>
                  <a:srgbClr val="262626"/>
                </a:solidFill>
                <a:latin typeface="+mj-lt"/>
                <a:cs typeface="Arial" pitchFamily="34" charset="0"/>
              </a:rPr>
              <a:t>82%</a:t>
            </a:r>
            <a:endParaRPr lang="en-US" altLang="en-US" dirty="0">
              <a:solidFill>
                <a:srgbClr val="262626"/>
              </a:solidFill>
              <a:latin typeface="+mj-lt"/>
              <a:cs typeface="Arial" pitchFamily="34" charset="0"/>
            </a:endParaRPr>
          </a:p>
        </p:txBody>
      </p:sp>
      <p:sp>
        <p:nvSpPr>
          <p:cNvPr id="9" name="Rectangle 8"/>
          <p:cNvSpPr/>
          <p:nvPr/>
        </p:nvSpPr>
        <p:spPr>
          <a:xfrm>
            <a:off x="3336776" y="4784100"/>
            <a:ext cx="2614883" cy="369332"/>
          </a:xfrm>
          <a:prstGeom prst="rect">
            <a:avLst/>
          </a:prstGeom>
        </p:spPr>
        <p:txBody>
          <a:bodyPr wrap="none">
            <a:spAutoFit/>
          </a:bodyPr>
          <a:lstStyle/>
          <a:p>
            <a:r>
              <a:rPr lang="en-US" altLang="en-US" dirty="0">
                <a:solidFill>
                  <a:srgbClr val="000000"/>
                </a:solidFill>
                <a:latin typeface="Arial Narrow" pitchFamily="34" charset="0"/>
              </a:rPr>
              <a:t>African American Adults 18+ </a:t>
            </a:r>
            <a:endParaRPr lang="en-US" dirty="0"/>
          </a:p>
        </p:txBody>
      </p:sp>
      <p:sp>
        <p:nvSpPr>
          <p:cNvPr id="11" name="TextBox 30"/>
          <p:cNvSpPr txBox="1">
            <a:spLocks noChangeArrowheads="1"/>
          </p:cNvSpPr>
          <p:nvPr/>
        </p:nvSpPr>
        <p:spPr bwMode="auto">
          <a:xfrm>
            <a:off x="6294437" y="3499735"/>
            <a:ext cx="28495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8800" dirty="0">
                <a:solidFill>
                  <a:srgbClr val="262626"/>
                </a:solidFill>
                <a:latin typeface="+mj-lt"/>
                <a:cs typeface="Arial" pitchFamily="34" charset="0"/>
              </a:rPr>
              <a:t>83%</a:t>
            </a:r>
            <a:endParaRPr lang="en-US" altLang="en-US" dirty="0">
              <a:solidFill>
                <a:srgbClr val="262626"/>
              </a:solidFill>
              <a:latin typeface="+mj-lt"/>
              <a:cs typeface="Arial" pitchFamily="34" charset="0"/>
            </a:endParaRPr>
          </a:p>
        </p:txBody>
      </p:sp>
      <p:sp>
        <p:nvSpPr>
          <p:cNvPr id="12" name="Rectangle 11"/>
          <p:cNvSpPr/>
          <p:nvPr/>
        </p:nvSpPr>
        <p:spPr>
          <a:xfrm>
            <a:off x="6596265" y="4784100"/>
            <a:ext cx="1908728" cy="369332"/>
          </a:xfrm>
          <a:prstGeom prst="rect">
            <a:avLst/>
          </a:prstGeom>
        </p:spPr>
        <p:txBody>
          <a:bodyPr wrap="none">
            <a:spAutoFit/>
          </a:bodyPr>
          <a:lstStyle/>
          <a:p>
            <a:r>
              <a:rPr lang="en-US" altLang="en-US" dirty="0">
                <a:solidFill>
                  <a:srgbClr val="000000"/>
                </a:solidFill>
                <a:latin typeface="Arial Narrow" pitchFamily="34" charset="0"/>
              </a:rPr>
              <a:t>Hispanic Adults 18+ </a:t>
            </a:r>
            <a:endParaRPr lang="en-US" dirty="0"/>
          </a:p>
        </p:txBody>
      </p:sp>
      <p:cxnSp>
        <p:nvCxnSpPr>
          <p:cNvPr id="4" name="Straight Connector 3"/>
          <p:cNvCxnSpPr/>
          <p:nvPr/>
        </p:nvCxnSpPr>
        <p:spPr>
          <a:xfrm>
            <a:off x="10744200" y="5334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334648" y="512402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p:cNvSpPr>
            <a:spLocks noChangeArrowheads="1"/>
          </p:cNvSpPr>
          <p:nvPr/>
        </p:nvSpPr>
        <p:spPr bwMode="auto">
          <a:xfrm>
            <a:off x="334648" y="512402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572874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Why YOUR Radio Station</a:t>
            </a:r>
          </a:p>
        </p:txBody>
      </p:sp>
      <p:sp>
        <p:nvSpPr>
          <p:cNvPr id="18435" name="Content Placeholder 2"/>
          <p:cNvSpPr>
            <a:spLocks noGrp="1"/>
          </p:cNvSpPr>
          <p:nvPr>
            <p:ph idx="1"/>
          </p:nvPr>
        </p:nvSpPr>
        <p:spPr/>
        <p:txBody>
          <a:bodyPr/>
          <a:lstStyle/>
          <a:p>
            <a:r>
              <a:rPr lang="en-US" altLang="en-US" dirty="0"/>
              <a:t>Insert key facts as to why your radio station is the right medium to spread the mental health awareness message on behalf of </a:t>
            </a:r>
            <a:r>
              <a:rPr lang="en-US" altLang="en-US" i="1" dirty="0"/>
              <a:t>Advertiser X</a:t>
            </a:r>
            <a:r>
              <a:rPr lang="en-US" altLang="en-US" dirty="0"/>
              <a:t>.</a:t>
            </a:r>
          </a:p>
        </p:txBody>
      </p:sp>
    </p:spTree>
    <p:extLst>
      <p:ext uri="{BB962C8B-B14F-4D97-AF65-F5344CB8AC3E}">
        <p14:creationId xmlns:p14="http://schemas.microsoft.com/office/powerpoint/2010/main" val="7391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FADC104-8B08-4DAB-8F14-EB90EC62BA9A}"/>
              </a:ext>
            </a:extLst>
          </p:cNvPr>
          <p:cNvSpPr>
            <a:spLocks noGrp="1" noChangeArrowheads="1"/>
          </p:cNvSpPr>
          <p:nvPr>
            <p:ph type="title"/>
          </p:nvPr>
        </p:nvSpPr>
        <p:spPr/>
        <p:txBody>
          <a:bodyPr/>
          <a:lstStyle/>
          <a:p>
            <a:r>
              <a:rPr lang="en-US" altLang="en-US"/>
              <a:t>Objectives</a:t>
            </a:r>
          </a:p>
        </p:txBody>
      </p:sp>
      <p:sp>
        <p:nvSpPr>
          <p:cNvPr id="17411" name="Rectangle 3">
            <a:extLst>
              <a:ext uri="{FF2B5EF4-FFF2-40B4-BE49-F238E27FC236}">
                <a16:creationId xmlns:a16="http://schemas.microsoft.com/office/drawing/2014/main" id="{1F87CC48-1841-4C4C-B3FB-A85667FE4E3C}"/>
              </a:ext>
            </a:extLst>
          </p:cNvPr>
          <p:cNvSpPr>
            <a:spLocks noGrp="1" noChangeArrowheads="1"/>
          </p:cNvSpPr>
          <p:nvPr>
            <p:ph type="body" idx="1"/>
          </p:nvPr>
        </p:nvSpPr>
        <p:spPr/>
        <p:txBody>
          <a:bodyPr/>
          <a:lstStyle/>
          <a:p>
            <a:endParaRPr lang="en-US" altLang="en-US" sz="2400" dirty="0"/>
          </a:p>
          <a:p>
            <a:r>
              <a:rPr lang="en-US" altLang="en-US" sz="2400" dirty="0"/>
              <a:t>Raise awareness, reduce stigma and make taking care of mental health a priority in (</a:t>
            </a:r>
            <a:r>
              <a:rPr lang="en-US" altLang="en-US" sz="2400" i="1" dirty="0"/>
              <a:t>INSERT MARKET</a:t>
            </a:r>
            <a:r>
              <a:rPr lang="en-US" altLang="en-US" sz="2400" dirty="0"/>
              <a:t>.)</a:t>
            </a:r>
          </a:p>
          <a:p>
            <a:endParaRPr lang="en-US" altLang="en-US" sz="2400" dirty="0"/>
          </a:p>
          <a:p>
            <a:r>
              <a:rPr lang="en-US" altLang="en-US" sz="2400" dirty="0"/>
              <a:t>Establish </a:t>
            </a:r>
            <a:r>
              <a:rPr lang="en-US" altLang="en-US" sz="2400" i="1" dirty="0"/>
              <a:t>Advertiser X</a:t>
            </a:r>
            <a:r>
              <a:rPr lang="en-US" altLang="en-US" sz="2400" dirty="0"/>
              <a:t> as a trusted and committed supporter of the free resources provided by the Ad Council and Huntsman Mental Health Institute.</a:t>
            </a:r>
          </a:p>
          <a:p>
            <a:endParaRPr lang="en-US" altLang="en-US" sz="2400" dirty="0"/>
          </a:p>
          <a:p>
            <a:endParaRPr lang="en-US" altLang="en-US" sz="2400" dirty="0"/>
          </a:p>
          <a:p>
            <a:endParaRPr lang="en-US" altLang="en-US" sz="2400" dirty="0"/>
          </a:p>
          <a:p>
            <a:endParaRPr lang="en-US" altLang="en-US" sz="2400" dirty="0"/>
          </a:p>
          <a:p>
            <a:endParaRPr lang="en-US" altLang="en-US" sz="2400" dirty="0"/>
          </a:p>
          <a:p>
            <a:endParaRPr lang="en-US" alt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CCF6215-C1E7-4090-BFB3-DEBE9DD9EAFF}"/>
              </a:ext>
            </a:extLst>
          </p:cNvPr>
          <p:cNvSpPr>
            <a:spLocks noGrp="1" noChangeArrowheads="1"/>
          </p:cNvSpPr>
          <p:nvPr>
            <p:ph type="title"/>
          </p:nvPr>
        </p:nvSpPr>
        <p:spPr/>
        <p:txBody>
          <a:bodyPr/>
          <a:lstStyle/>
          <a:p>
            <a:r>
              <a:rPr lang="en-US" altLang="en-US" dirty="0"/>
              <a:t>Strategies</a:t>
            </a:r>
          </a:p>
        </p:txBody>
      </p:sp>
      <p:sp>
        <p:nvSpPr>
          <p:cNvPr id="18435" name="Rectangle 3">
            <a:extLst>
              <a:ext uri="{FF2B5EF4-FFF2-40B4-BE49-F238E27FC236}">
                <a16:creationId xmlns:a16="http://schemas.microsoft.com/office/drawing/2014/main" id="{90ADC547-DA43-465F-A9F3-B3DD65D1F26B}"/>
              </a:ext>
            </a:extLst>
          </p:cNvPr>
          <p:cNvSpPr>
            <a:spLocks noGrp="1" noChangeArrowheads="1"/>
          </p:cNvSpPr>
          <p:nvPr>
            <p:ph type="body" idx="1"/>
          </p:nvPr>
        </p:nvSpPr>
        <p:spPr>
          <a:xfrm>
            <a:off x="457200" y="1752600"/>
            <a:ext cx="8229600" cy="4525963"/>
          </a:xfrm>
        </p:spPr>
        <p:txBody>
          <a:bodyPr/>
          <a:lstStyle/>
          <a:p>
            <a:r>
              <a:rPr lang="en-US" altLang="en-US" sz="2000" dirty="0"/>
              <a:t>Leverage the credibility of the Ad Council and Huntsman Mental Health Institute and support efforts to </a:t>
            </a:r>
            <a:r>
              <a:rPr lang="en-US" sz="2000" dirty="0"/>
              <a:t>reach individuals and inspire them to adopt strategies and seek help.</a:t>
            </a:r>
          </a:p>
          <a:p>
            <a:endParaRPr lang="en-US" altLang="en-US" sz="2000" dirty="0"/>
          </a:p>
          <a:p>
            <a:r>
              <a:rPr lang="en-US" altLang="en-US" sz="2000" dirty="0"/>
              <a:t>Position </a:t>
            </a:r>
            <a:r>
              <a:rPr lang="en-US" altLang="en-US" sz="2000" i="1" dirty="0"/>
              <a:t>Advertiser X </a:t>
            </a:r>
            <a:r>
              <a:rPr lang="en-US" altLang="en-US" sz="2000" dirty="0"/>
              <a:t>as a brand that exemplifies shared values of community members. </a:t>
            </a:r>
          </a:p>
          <a:p>
            <a:endParaRPr lang="en-US" altLang="en-US" sz="2000" dirty="0"/>
          </a:p>
          <a:p>
            <a:r>
              <a:rPr lang="en-US" altLang="en-US" sz="2000" dirty="0"/>
              <a:t>Turnkey program that effectively uses all radio station platforms to engage the audience with the support available to address mental health challenges.</a:t>
            </a:r>
          </a:p>
          <a:p>
            <a:endParaRPr lang="en-US" alt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8D1C96-B5B9-3894-8501-F12EECFE96C0}"/>
              </a:ext>
            </a:extLst>
          </p:cNvPr>
          <p:cNvSpPr/>
          <p:nvPr/>
        </p:nvSpPr>
        <p:spPr>
          <a:xfrm>
            <a:off x="1" y="858211"/>
            <a:ext cx="9174218" cy="51425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words&#10;&#10;Description automatically generated">
            <a:extLst>
              <a:ext uri="{FF2B5EF4-FFF2-40B4-BE49-F238E27FC236}">
                <a16:creationId xmlns:a16="http://schemas.microsoft.com/office/drawing/2014/main" id="{C4652D51-3F1B-814B-4EFD-AFFE8C80A333}"/>
              </a:ext>
            </a:extLst>
          </p:cNvPr>
          <p:cNvPicPr>
            <a:picLocks noChangeAspect="1"/>
          </p:cNvPicPr>
          <p:nvPr/>
        </p:nvPicPr>
        <p:blipFill rotWithShape="1">
          <a:blip r:embed="rId3">
            <a:extLst>
              <a:ext uri="{28A0092B-C50C-407E-A947-70E740481C1C}">
                <a14:useLocalDpi xmlns:a14="http://schemas.microsoft.com/office/drawing/2010/main"/>
              </a:ext>
            </a:extLst>
          </a:blip>
          <a:srcRect l="44687" t="31917" r="12395" b="45096"/>
          <a:stretch/>
        </p:blipFill>
        <p:spPr>
          <a:xfrm>
            <a:off x="1649318" y="2431850"/>
            <a:ext cx="6315711" cy="1615240"/>
          </a:xfrm>
          <a:prstGeom prst="rect">
            <a:avLst/>
          </a:prstGeom>
        </p:spPr>
      </p:pic>
      <p:sp>
        <p:nvSpPr>
          <p:cNvPr id="5" name="Title 4">
            <a:extLst>
              <a:ext uri="{FF2B5EF4-FFF2-40B4-BE49-F238E27FC236}">
                <a16:creationId xmlns:a16="http://schemas.microsoft.com/office/drawing/2014/main" id="{ABD25A07-2A6D-3F04-59AE-D8C9B1DB37DB}"/>
              </a:ext>
            </a:extLst>
          </p:cNvPr>
          <p:cNvSpPr txBox="1">
            <a:spLocks/>
          </p:cNvSpPr>
          <p:nvPr/>
        </p:nvSpPr>
        <p:spPr>
          <a:xfrm>
            <a:off x="-77283" y="5179528"/>
            <a:ext cx="9144000" cy="994172"/>
          </a:xfrm>
          <a:prstGeom prst="rect">
            <a:avLst/>
          </a:prstGeom>
          <a:noFill/>
        </p:spPr>
        <p:txBody>
          <a:bodyPr vert="horz" lIns="68580" tIns="34290" rIns="68580" bIns="34290" rtlCol="0" anchor="ctr">
            <a:normAutofit/>
          </a:bodyPr>
          <a:lstStyle>
            <a:lvl1pPr algn="l" defTabSz="914363" rtl="0" eaLnBrk="1" latinLnBrk="0" hangingPunct="1">
              <a:lnSpc>
                <a:spcPct val="90000"/>
              </a:lnSpc>
              <a:spcBef>
                <a:spcPct val="0"/>
              </a:spcBef>
              <a:buNone/>
              <a:defRPr sz="2400" b="0" i="0" kern="1200">
                <a:solidFill>
                  <a:schemeClr val="accent1"/>
                </a:solidFill>
                <a:latin typeface="+mj-lt"/>
                <a:ea typeface="+mj-ea"/>
                <a:cs typeface="+mj-cs"/>
              </a:defRPr>
            </a:lvl1pPr>
          </a:lstStyle>
          <a:p>
            <a:pPr algn="ctr" defTabSz="685772" fontAlgn="auto">
              <a:spcAft>
                <a:spcPts val="0"/>
              </a:spcAft>
              <a:defRPr/>
            </a:pPr>
            <a:r>
              <a:rPr lang="en-US" sz="1800" b="1" dirty="0">
                <a:solidFill>
                  <a:srgbClr val="616161"/>
                </a:solidFill>
                <a:latin typeface="Montserrat" panose="00000500000000000000" pitchFamily="2" charset="0"/>
              </a:rPr>
              <a:t>ADULT MENTAL HEALTH</a:t>
            </a:r>
          </a:p>
        </p:txBody>
      </p:sp>
      <p:pic>
        <p:nvPicPr>
          <p:cNvPr id="9" name="Google Shape;895;p135">
            <a:extLst>
              <a:ext uri="{FF2B5EF4-FFF2-40B4-BE49-F238E27FC236}">
                <a16:creationId xmlns:a16="http://schemas.microsoft.com/office/drawing/2014/main" id="{762A0575-ABD2-465F-5B8D-3618A03A6B9B}"/>
              </a:ext>
            </a:extLst>
          </p:cNvPr>
          <p:cNvPicPr preferRelativeResize="0"/>
          <p:nvPr/>
        </p:nvPicPr>
        <p:blipFill>
          <a:blip r:embed="rId4" cstate="email">
            <a:alphaModFix amt="64000"/>
            <a:extLst>
              <a:ext uri="{28A0092B-C50C-407E-A947-70E740481C1C}">
                <a14:useLocalDpi xmlns:a14="http://schemas.microsoft.com/office/drawing/2010/main"/>
              </a:ext>
            </a:extLst>
          </a:blip>
          <a:stretch>
            <a:fillRect/>
          </a:stretch>
        </p:blipFill>
        <p:spPr>
          <a:xfrm>
            <a:off x="7965028" y="5752443"/>
            <a:ext cx="1128779" cy="192420"/>
          </a:xfrm>
          <a:prstGeom prst="rect">
            <a:avLst/>
          </a:prstGeom>
          <a:noFill/>
          <a:ln>
            <a:noFill/>
          </a:ln>
        </p:spPr>
      </p:pic>
      <p:sp>
        <p:nvSpPr>
          <p:cNvPr id="2" name="Rectangle 2">
            <a:extLst>
              <a:ext uri="{FF2B5EF4-FFF2-40B4-BE49-F238E27FC236}">
                <a16:creationId xmlns:a16="http://schemas.microsoft.com/office/drawing/2014/main" id="{35FE0B0E-80BE-396B-0267-5F4098019A8D}"/>
              </a:ext>
            </a:extLst>
          </p:cNvPr>
          <p:cNvSpPr>
            <a:spLocks noGrp="1" noChangeArrowheads="1"/>
          </p:cNvSpPr>
          <p:nvPr>
            <p:ph type="title"/>
          </p:nvPr>
        </p:nvSpPr>
        <p:spPr>
          <a:xfrm>
            <a:off x="114300" y="-69469"/>
            <a:ext cx="8915400" cy="1143000"/>
          </a:xfrm>
        </p:spPr>
        <p:txBody>
          <a:bodyPr>
            <a:noAutofit/>
          </a:bodyPr>
          <a:lstStyle/>
          <a:p>
            <a:r>
              <a:rPr lang="en-US" altLang="en-US" sz="3200" dirty="0">
                <a:solidFill>
                  <a:schemeClr val="tx2"/>
                </a:solidFill>
              </a:rPr>
              <a:t>Unprecedented Partnership with the Ad Council</a:t>
            </a:r>
          </a:p>
        </p:txBody>
      </p:sp>
    </p:spTree>
    <p:extLst>
      <p:ext uri="{BB962C8B-B14F-4D97-AF65-F5344CB8AC3E}">
        <p14:creationId xmlns:p14="http://schemas.microsoft.com/office/powerpoint/2010/main" val="245351234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2">
          <a:extLst>
            <a:ext uri="{FF2B5EF4-FFF2-40B4-BE49-F238E27FC236}">
              <a16:creationId xmlns:a16="http://schemas.microsoft.com/office/drawing/2014/main" id="{052C559B-063A-2044-577F-4DE363531BFC}"/>
            </a:ext>
          </a:extLst>
        </p:cNvPr>
        <p:cNvGrpSpPr/>
        <p:nvPr/>
      </p:nvGrpSpPr>
      <p:grpSpPr>
        <a:xfrm>
          <a:off x="0" y="0"/>
          <a:ext cx="0" cy="0"/>
          <a:chOff x="0" y="0"/>
          <a:chExt cx="0" cy="0"/>
        </a:xfrm>
      </p:grpSpPr>
      <p:pic>
        <p:nvPicPr>
          <p:cNvPr id="844" name="Google Shape;844;p133">
            <a:extLst>
              <a:ext uri="{FF2B5EF4-FFF2-40B4-BE49-F238E27FC236}">
                <a16:creationId xmlns:a16="http://schemas.microsoft.com/office/drawing/2014/main" id="{70F1A01F-28BD-0DB1-E521-D6A9CCAC1CA0}"/>
              </a:ext>
            </a:extLst>
          </p:cNvPr>
          <p:cNvPicPr preferRelativeResize="0"/>
          <p:nvPr/>
        </p:nvPicPr>
        <p:blipFill>
          <a:blip r:embed="rId3">
            <a:alphaModFix/>
          </a:blip>
          <a:stretch>
            <a:fillRect/>
          </a:stretch>
        </p:blipFill>
        <p:spPr>
          <a:xfrm>
            <a:off x="177403" y="5650167"/>
            <a:ext cx="1042551" cy="219128"/>
          </a:xfrm>
          <a:prstGeom prst="rect">
            <a:avLst/>
          </a:prstGeom>
          <a:noFill/>
          <a:ln>
            <a:noFill/>
          </a:ln>
        </p:spPr>
      </p:pic>
      <p:sp>
        <p:nvSpPr>
          <p:cNvPr id="846" name="Google Shape;846;p133">
            <a:extLst>
              <a:ext uri="{FF2B5EF4-FFF2-40B4-BE49-F238E27FC236}">
                <a16:creationId xmlns:a16="http://schemas.microsoft.com/office/drawing/2014/main" id="{B29AA4D5-D236-2331-E794-060F7EEF2EAF}"/>
              </a:ext>
            </a:extLst>
          </p:cNvPr>
          <p:cNvSpPr txBox="1"/>
          <p:nvPr/>
        </p:nvSpPr>
        <p:spPr>
          <a:xfrm>
            <a:off x="304800" y="1035207"/>
            <a:ext cx="5528294" cy="463204"/>
          </a:xfrm>
          <a:prstGeom prst="rect">
            <a:avLst/>
          </a:prstGeom>
          <a:noFill/>
          <a:ln>
            <a:noFill/>
          </a:ln>
        </p:spPr>
        <p:txBody>
          <a:bodyPr spcFirstLastPara="1" wrap="square" lIns="19050" tIns="19050" rIns="19050" bIns="19050" anchor="t" anchorCtr="0">
            <a:spAutoFit/>
          </a:bodyPr>
          <a:lstStyle/>
          <a:p>
            <a:pPr algn="just" defTabSz="914378">
              <a:lnSpc>
                <a:spcPct val="115000"/>
              </a:lnSpc>
              <a:buClr>
                <a:srgbClr val="000000"/>
              </a:buClr>
              <a:buSzPts val="1100"/>
              <a:defRPr/>
            </a:pPr>
            <a:r>
              <a:rPr lang="en" sz="2400" b="1" i="1" kern="0" dirty="0">
                <a:solidFill>
                  <a:srgbClr val="5E5E5E"/>
                </a:solidFill>
                <a:latin typeface="EB Garamond"/>
                <a:ea typeface="EB Garamond"/>
                <a:cs typeface="EB Garamond"/>
                <a:sym typeface="EB Garamond"/>
              </a:rPr>
              <a:t>Campaign Target &amp; Objectives </a:t>
            </a:r>
            <a:endParaRPr sz="2400" b="1" i="1" kern="0" dirty="0">
              <a:solidFill>
                <a:srgbClr val="5E5E5E"/>
              </a:solidFill>
              <a:latin typeface="EB Garamond"/>
              <a:ea typeface="EB Garamond"/>
              <a:cs typeface="EB Garamond"/>
              <a:sym typeface="EB Garamond"/>
            </a:endParaRPr>
          </a:p>
        </p:txBody>
      </p:sp>
      <p:grpSp>
        <p:nvGrpSpPr>
          <p:cNvPr id="3" name="Group 2">
            <a:extLst>
              <a:ext uri="{FF2B5EF4-FFF2-40B4-BE49-F238E27FC236}">
                <a16:creationId xmlns:a16="http://schemas.microsoft.com/office/drawing/2014/main" id="{54F41D23-2694-63D2-9E48-4F84DA636B4E}"/>
              </a:ext>
            </a:extLst>
          </p:cNvPr>
          <p:cNvGrpSpPr/>
          <p:nvPr/>
        </p:nvGrpSpPr>
        <p:grpSpPr>
          <a:xfrm>
            <a:off x="1443143" y="4109307"/>
            <a:ext cx="6138225" cy="482831"/>
            <a:chOff x="1316834" y="3105351"/>
            <a:chExt cx="6138225" cy="482831"/>
          </a:xfrm>
        </p:grpSpPr>
        <p:sp>
          <p:nvSpPr>
            <p:cNvPr id="843" name="Google Shape;843;p133">
              <a:extLst>
                <a:ext uri="{FF2B5EF4-FFF2-40B4-BE49-F238E27FC236}">
                  <a16:creationId xmlns:a16="http://schemas.microsoft.com/office/drawing/2014/main" id="{D52D28D0-59C5-A503-19AC-1ECF132E65DF}"/>
                </a:ext>
              </a:extLst>
            </p:cNvPr>
            <p:cNvSpPr txBox="1"/>
            <p:nvPr/>
          </p:nvSpPr>
          <p:spPr>
            <a:xfrm>
              <a:off x="1316834" y="3105352"/>
              <a:ext cx="1407634" cy="482830"/>
            </a:xfrm>
            <a:prstGeom prst="rect">
              <a:avLst/>
            </a:prstGeom>
            <a:noFill/>
            <a:ln>
              <a:noFill/>
            </a:ln>
          </p:spPr>
          <p:txBody>
            <a:bodyPr spcFirstLastPara="1" wrap="square" lIns="0" tIns="112400" rIns="0" bIns="0" anchor="t" anchorCtr="0">
              <a:spAutoFit/>
            </a:bodyPr>
            <a:lstStyle/>
            <a:p>
              <a:pPr algn="ctr" defTabSz="914378">
                <a:buClr>
                  <a:srgbClr val="000000"/>
                </a:buClr>
                <a:defRPr/>
              </a:pPr>
              <a:r>
                <a:rPr lang="en" sz="2400" b="1" kern="0" dirty="0">
                  <a:solidFill>
                    <a:srgbClr val="595959"/>
                  </a:solidFill>
                  <a:latin typeface="EB Garamond"/>
                  <a:ea typeface="EB Garamond"/>
                  <a:cs typeface="EB Garamond"/>
                  <a:sym typeface="EB Garamond"/>
                </a:rPr>
                <a:t>Normalize</a:t>
              </a:r>
              <a:endParaRPr sz="1000" kern="0" dirty="0">
                <a:solidFill>
                  <a:srgbClr val="595959"/>
                </a:solidFill>
                <a:latin typeface="Helvetica Neue Light"/>
                <a:ea typeface="Helvetica Neue Light"/>
                <a:cs typeface="Helvetica Neue Light"/>
                <a:sym typeface="Helvetica Neue Light"/>
              </a:endParaRPr>
            </a:p>
          </p:txBody>
        </p:sp>
        <p:sp>
          <p:nvSpPr>
            <p:cNvPr id="847" name="Google Shape;847;p133">
              <a:extLst>
                <a:ext uri="{FF2B5EF4-FFF2-40B4-BE49-F238E27FC236}">
                  <a16:creationId xmlns:a16="http://schemas.microsoft.com/office/drawing/2014/main" id="{8BD7F809-EE3E-8858-8C51-93D216985CBF}"/>
                </a:ext>
              </a:extLst>
            </p:cNvPr>
            <p:cNvSpPr txBox="1"/>
            <p:nvPr/>
          </p:nvSpPr>
          <p:spPr>
            <a:xfrm>
              <a:off x="3682130" y="3105351"/>
              <a:ext cx="1407634" cy="482830"/>
            </a:xfrm>
            <a:prstGeom prst="rect">
              <a:avLst/>
            </a:prstGeom>
            <a:noFill/>
            <a:ln>
              <a:noFill/>
            </a:ln>
          </p:spPr>
          <p:txBody>
            <a:bodyPr spcFirstLastPara="1" wrap="square" lIns="0" tIns="112400" rIns="0" bIns="0" anchor="t" anchorCtr="0">
              <a:spAutoFit/>
            </a:bodyPr>
            <a:lstStyle/>
            <a:p>
              <a:pPr algn="ctr" defTabSz="914378">
                <a:buClr>
                  <a:srgbClr val="000000"/>
                </a:buClr>
                <a:defRPr/>
              </a:pPr>
              <a:r>
                <a:rPr lang="en" sz="2400" b="1" kern="0">
                  <a:solidFill>
                    <a:srgbClr val="595959"/>
                  </a:solidFill>
                  <a:latin typeface="EB Garamond"/>
                  <a:ea typeface="EB Garamond"/>
                  <a:cs typeface="EB Garamond"/>
                  <a:sym typeface="EB Garamond"/>
                </a:rPr>
                <a:t>Educate</a:t>
              </a:r>
              <a:endParaRPr sz="1100" kern="0" dirty="0">
                <a:solidFill>
                  <a:srgbClr val="595959"/>
                </a:solidFill>
                <a:latin typeface="Helvetica Neue Light"/>
                <a:ea typeface="Helvetica Neue Light"/>
                <a:cs typeface="Helvetica Neue Light"/>
                <a:sym typeface="Helvetica Neue Light"/>
              </a:endParaRPr>
            </a:p>
          </p:txBody>
        </p:sp>
        <p:sp>
          <p:nvSpPr>
            <p:cNvPr id="848" name="Google Shape;848;p133">
              <a:extLst>
                <a:ext uri="{FF2B5EF4-FFF2-40B4-BE49-F238E27FC236}">
                  <a16:creationId xmlns:a16="http://schemas.microsoft.com/office/drawing/2014/main" id="{22C67A10-C823-2C0C-E75D-4125FA915386}"/>
                </a:ext>
              </a:extLst>
            </p:cNvPr>
            <p:cNvSpPr txBox="1"/>
            <p:nvPr/>
          </p:nvSpPr>
          <p:spPr>
            <a:xfrm>
              <a:off x="6047425" y="3105351"/>
              <a:ext cx="1407634" cy="482830"/>
            </a:xfrm>
            <a:prstGeom prst="rect">
              <a:avLst/>
            </a:prstGeom>
            <a:noFill/>
            <a:ln>
              <a:noFill/>
            </a:ln>
          </p:spPr>
          <p:txBody>
            <a:bodyPr spcFirstLastPara="1" wrap="square" lIns="0" tIns="112400" rIns="0" bIns="0" anchor="t" anchorCtr="0">
              <a:spAutoFit/>
            </a:bodyPr>
            <a:lstStyle/>
            <a:p>
              <a:pPr algn="ctr" defTabSz="914378">
                <a:buClr>
                  <a:srgbClr val="000000"/>
                </a:buClr>
                <a:defRPr/>
              </a:pPr>
              <a:r>
                <a:rPr lang="en" sz="2400" b="1" kern="0" dirty="0">
                  <a:solidFill>
                    <a:srgbClr val="595959"/>
                  </a:solidFill>
                  <a:latin typeface="EB Garamond"/>
                  <a:ea typeface="EB Garamond"/>
                  <a:cs typeface="EB Garamond"/>
                  <a:sym typeface="EB Garamond"/>
                </a:rPr>
                <a:t>Connect</a:t>
              </a:r>
              <a:endParaRPr lang="en-US" sz="1000" kern="0" dirty="0">
                <a:solidFill>
                  <a:srgbClr val="595959"/>
                </a:solidFill>
                <a:latin typeface="Helvetica Neue Light"/>
                <a:ea typeface="Helvetica Neue Light"/>
                <a:cs typeface="Helvetica Neue Light"/>
                <a:sym typeface="Arial"/>
              </a:endParaRPr>
            </a:p>
          </p:txBody>
        </p:sp>
      </p:grpSp>
      <p:sp>
        <p:nvSpPr>
          <p:cNvPr id="2" name="Google Shape;843;p133">
            <a:extLst>
              <a:ext uri="{FF2B5EF4-FFF2-40B4-BE49-F238E27FC236}">
                <a16:creationId xmlns:a16="http://schemas.microsoft.com/office/drawing/2014/main" id="{CAD96D96-723F-6F57-D1F5-C95C0661B4F9}"/>
              </a:ext>
            </a:extLst>
          </p:cNvPr>
          <p:cNvSpPr txBox="1"/>
          <p:nvPr/>
        </p:nvSpPr>
        <p:spPr>
          <a:xfrm>
            <a:off x="3281817" y="2107706"/>
            <a:ext cx="2306041" cy="482830"/>
          </a:xfrm>
          <a:prstGeom prst="rect">
            <a:avLst/>
          </a:prstGeom>
          <a:noFill/>
          <a:ln>
            <a:noFill/>
          </a:ln>
        </p:spPr>
        <p:txBody>
          <a:bodyPr spcFirstLastPara="1" wrap="square" lIns="0" tIns="112400" rIns="0" bIns="0" anchor="t" anchorCtr="0">
            <a:spAutoFit/>
          </a:bodyPr>
          <a:lstStyle/>
          <a:p>
            <a:pPr algn="ctr" defTabSz="914378">
              <a:buClr>
                <a:srgbClr val="000000"/>
              </a:buClr>
              <a:defRPr/>
            </a:pPr>
            <a:r>
              <a:rPr lang="en" sz="2400" b="1" kern="0" dirty="0">
                <a:solidFill>
                  <a:srgbClr val="595959"/>
                </a:solidFill>
                <a:latin typeface="EB Garamond"/>
                <a:ea typeface="EB Garamond"/>
                <a:cs typeface="Arial"/>
                <a:sym typeface="EB Garamond"/>
              </a:rPr>
              <a:t>Target Audience</a:t>
            </a:r>
            <a:endParaRPr lang="en" sz="2400" b="1" kern="0" dirty="0">
              <a:solidFill>
                <a:srgbClr val="595959"/>
              </a:solidFill>
              <a:latin typeface="EB Garamond"/>
              <a:ea typeface="EB Garamond"/>
              <a:cs typeface="Arial"/>
              <a:sym typeface="Arial"/>
            </a:endParaRPr>
          </a:p>
        </p:txBody>
      </p:sp>
      <p:cxnSp>
        <p:nvCxnSpPr>
          <p:cNvPr id="5" name="Straight Arrow Connector 4">
            <a:extLst>
              <a:ext uri="{FF2B5EF4-FFF2-40B4-BE49-F238E27FC236}">
                <a16:creationId xmlns:a16="http://schemas.microsoft.com/office/drawing/2014/main" id="{449AE73B-730F-C3B6-1CF5-00DA74D2BE03}"/>
              </a:ext>
            </a:extLst>
          </p:cNvPr>
          <p:cNvCxnSpPr/>
          <p:nvPr/>
        </p:nvCxnSpPr>
        <p:spPr>
          <a:xfrm flipV="1">
            <a:off x="1150394" y="3761280"/>
            <a:ext cx="6568888" cy="6724"/>
          </a:xfrm>
          <a:prstGeom prst="straightConnector1">
            <a:avLst/>
          </a:prstGeom>
          <a:ln>
            <a:solidFill>
              <a:srgbClr val="4D6B6F"/>
            </a:solidFill>
          </a:ln>
        </p:spPr>
        <p:style>
          <a:lnRef idx="1">
            <a:schemeClr val="accent1"/>
          </a:lnRef>
          <a:fillRef idx="0">
            <a:schemeClr val="accent1"/>
          </a:fillRef>
          <a:effectRef idx="0">
            <a:schemeClr val="accent1"/>
          </a:effectRef>
          <a:fontRef idx="minor">
            <a:schemeClr val="tx1"/>
          </a:fontRef>
        </p:style>
      </p:cxnSp>
      <p:sp>
        <p:nvSpPr>
          <p:cNvPr id="6" name="Google Shape;852;p133">
            <a:extLst>
              <a:ext uri="{FF2B5EF4-FFF2-40B4-BE49-F238E27FC236}">
                <a16:creationId xmlns:a16="http://schemas.microsoft.com/office/drawing/2014/main" id="{14BB02E0-A2D8-C462-B091-8FC77D2148A6}"/>
              </a:ext>
            </a:extLst>
          </p:cNvPr>
          <p:cNvSpPr txBox="1"/>
          <p:nvPr/>
        </p:nvSpPr>
        <p:spPr>
          <a:xfrm>
            <a:off x="1807854" y="2665839"/>
            <a:ext cx="5528293" cy="1085559"/>
          </a:xfrm>
          <a:prstGeom prst="rect">
            <a:avLst/>
          </a:prstGeom>
          <a:noFill/>
          <a:ln>
            <a:noFill/>
          </a:ln>
        </p:spPr>
        <p:txBody>
          <a:bodyPr spcFirstLastPara="1" wrap="square" lIns="0" tIns="112400" rIns="0" bIns="0" anchor="t" anchorCtr="0">
            <a:spAutoFit/>
          </a:bodyPr>
          <a:lstStyle/>
          <a:p>
            <a:pPr algn="ctr">
              <a:spcBef>
                <a:spcPts val="500"/>
              </a:spcBef>
              <a:spcAft>
                <a:spcPts val="600"/>
              </a:spcAft>
              <a:buSzPts val="1100"/>
              <a:defRPr/>
            </a:pPr>
            <a:r>
              <a:rPr lang="en" kern="0" dirty="0">
                <a:solidFill>
                  <a:srgbClr val="595959"/>
                </a:solidFill>
                <a:latin typeface="Helvetica Neue Light"/>
                <a:cs typeface="Arial"/>
                <a:sym typeface="Arial"/>
              </a:rPr>
              <a:t>Adults,18-44 who are </a:t>
            </a:r>
            <a:r>
              <a:rPr lang="en" b="1" kern="0" dirty="0">
                <a:solidFill>
                  <a:srgbClr val="595959"/>
                </a:solidFill>
                <a:latin typeface="Helvetica Neue Light"/>
                <a:cs typeface="Arial"/>
                <a:sym typeface="Arial"/>
              </a:rPr>
              <a:t>struggling with their mental health </a:t>
            </a:r>
            <a:r>
              <a:rPr lang="en" kern="0" dirty="0">
                <a:solidFill>
                  <a:srgbClr val="595959"/>
                </a:solidFill>
                <a:latin typeface="Helvetica Neue Light"/>
                <a:cs typeface="Arial"/>
                <a:sym typeface="Arial"/>
              </a:rPr>
              <a:t>and </a:t>
            </a:r>
            <a:r>
              <a:rPr lang="en" dirty="0">
                <a:solidFill>
                  <a:srgbClr val="595959"/>
                </a:solidFill>
                <a:latin typeface="Helvetica Neue Light"/>
              </a:rPr>
              <a:t>hold attitudes and beliefs that may</a:t>
            </a:r>
            <a:r>
              <a:rPr lang="en" kern="0" dirty="0">
                <a:solidFill>
                  <a:srgbClr val="595959"/>
                </a:solidFill>
                <a:latin typeface="Arial"/>
                <a:cs typeface="Arial"/>
                <a:sym typeface="Arial"/>
              </a:rPr>
              <a:t> discourage help-seeking behaviors</a:t>
            </a:r>
            <a:r>
              <a:rPr lang="en" dirty="0">
                <a:solidFill>
                  <a:srgbClr val="595959"/>
                </a:solidFill>
              </a:rPr>
              <a:t>.</a:t>
            </a:r>
            <a:endParaRPr lang="en" kern="0" dirty="0">
              <a:solidFill>
                <a:srgbClr val="595959"/>
              </a:solidFill>
              <a:latin typeface="Arial"/>
              <a:cs typeface="Arial"/>
              <a:sym typeface="Arial"/>
            </a:endParaRPr>
          </a:p>
        </p:txBody>
      </p:sp>
      <p:pic>
        <p:nvPicPr>
          <p:cNvPr id="4" name="Google Shape;895;p135">
            <a:extLst>
              <a:ext uri="{FF2B5EF4-FFF2-40B4-BE49-F238E27FC236}">
                <a16:creationId xmlns:a16="http://schemas.microsoft.com/office/drawing/2014/main" id="{66D6E0CE-ED64-FAEE-583A-BDCEB661634E}"/>
              </a:ext>
            </a:extLst>
          </p:cNvPr>
          <p:cNvPicPr preferRelativeResize="0"/>
          <p:nvPr/>
        </p:nvPicPr>
        <p:blipFill>
          <a:blip r:embed="rId4">
            <a:alphaModFix amt="64000"/>
          </a:blip>
          <a:stretch>
            <a:fillRect/>
          </a:stretch>
        </p:blipFill>
        <p:spPr>
          <a:xfrm>
            <a:off x="7914290" y="5750411"/>
            <a:ext cx="1174530" cy="210299"/>
          </a:xfrm>
          <a:prstGeom prst="rect">
            <a:avLst/>
          </a:prstGeom>
          <a:noFill/>
          <a:ln>
            <a:noFill/>
          </a:ln>
        </p:spPr>
      </p:pic>
    </p:spTree>
    <p:extLst>
      <p:ext uri="{BB962C8B-B14F-4D97-AF65-F5344CB8AC3E}">
        <p14:creationId xmlns:p14="http://schemas.microsoft.com/office/powerpoint/2010/main" val="228624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6" name="Picture 5">
            <a:extLst>
              <a:ext uri="{FF2B5EF4-FFF2-40B4-BE49-F238E27FC236}">
                <a16:creationId xmlns:a16="http://schemas.microsoft.com/office/drawing/2014/main" id="{9D4776EE-F259-AF48-01E2-882C279C25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 t="9391" r="1" b="15885"/>
          <a:stretch/>
        </p:blipFill>
        <p:spPr>
          <a:xfrm>
            <a:off x="3009" y="857250"/>
            <a:ext cx="9140992" cy="5143500"/>
          </a:xfrm>
          <a:prstGeom prst="rect">
            <a:avLst/>
          </a:prstGeom>
        </p:spPr>
      </p:pic>
      <p:sp>
        <p:nvSpPr>
          <p:cNvPr id="7" name="Rectangle 6">
            <a:extLst>
              <a:ext uri="{FF2B5EF4-FFF2-40B4-BE49-F238E27FC236}">
                <a16:creationId xmlns:a16="http://schemas.microsoft.com/office/drawing/2014/main" id="{038AA030-DCEE-BA09-60C8-37FF11A3EB6C}"/>
              </a:ext>
            </a:extLst>
          </p:cNvPr>
          <p:cNvSpPr/>
          <p:nvPr/>
        </p:nvSpPr>
        <p:spPr>
          <a:xfrm>
            <a:off x="1" y="857250"/>
            <a:ext cx="3358055" cy="5143500"/>
          </a:xfrm>
          <a:prstGeom prst="rect">
            <a:avLst/>
          </a:pr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Arial" panose="020B0604020202020204"/>
            </a:endParaRPr>
          </a:p>
        </p:txBody>
      </p:sp>
      <p:pic>
        <p:nvPicPr>
          <p:cNvPr id="5" name="Google Shape;895;p135">
            <a:extLst>
              <a:ext uri="{FF2B5EF4-FFF2-40B4-BE49-F238E27FC236}">
                <a16:creationId xmlns:a16="http://schemas.microsoft.com/office/drawing/2014/main" id="{7460D25A-BFAC-1B5C-A074-79621A257B25}"/>
              </a:ext>
            </a:extLst>
          </p:cNvPr>
          <p:cNvPicPr preferRelativeResize="0"/>
          <p:nvPr/>
        </p:nvPicPr>
        <p:blipFill>
          <a:blip r:embed="rId4" cstate="email">
            <a:alphaModFix amt="64000"/>
            <a:extLst>
              <a:ext uri="{28A0092B-C50C-407E-A947-70E740481C1C}">
                <a14:useLocalDpi xmlns:a14="http://schemas.microsoft.com/office/drawing/2010/main"/>
              </a:ext>
            </a:extLst>
          </a:blip>
          <a:stretch>
            <a:fillRect/>
          </a:stretch>
        </p:blipFill>
        <p:spPr>
          <a:xfrm>
            <a:off x="7945821" y="5728795"/>
            <a:ext cx="1138234" cy="208893"/>
          </a:xfrm>
          <a:prstGeom prst="rect">
            <a:avLst/>
          </a:prstGeom>
          <a:noFill/>
          <a:ln>
            <a:noFill/>
          </a:ln>
        </p:spPr>
      </p:pic>
      <p:grpSp>
        <p:nvGrpSpPr>
          <p:cNvPr id="19" name="Group 18">
            <a:extLst>
              <a:ext uri="{FF2B5EF4-FFF2-40B4-BE49-F238E27FC236}">
                <a16:creationId xmlns:a16="http://schemas.microsoft.com/office/drawing/2014/main" id="{4672D1C7-309F-4B1F-37ED-382332670C94}"/>
              </a:ext>
            </a:extLst>
          </p:cNvPr>
          <p:cNvGrpSpPr/>
          <p:nvPr/>
        </p:nvGrpSpPr>
        <p:grpSpPr>
          <a:xfrm>
            <a:off x="308695" y="2093720"/>
            <a:ext cx="2740664" cy="2670560"/>
            <a:chOff x="75570" y="850605"/>
            <a:chExt cx="4736892" cy="4615725"/>
          </a:xfrm>
        </p:grpSpPr>
        <p:pic>
          <p:nvPicPr>
            <p:cNvPr id="10" name="Picture 9" descr="A close-up of words&#10;&#10;Description automatically generated">
              <a:extLst>
                <a:ext uri="{FF2B5EF4-FFF2-40B4-BE49-F238E27FC236}">
                  <a16:creationId xmlns:a16="http://schemas.microsoft.com/office/drawing/2014/main" id="{4497DE7C-5363-2C92-32E8-1F9AE927725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464" t="30938" r="57548" b="32480"/>
            <a:stretch/>
          </p:blipFill>
          <p:spPr>
            <a:xfrm>
              <a:off x="75570" y="850605"/>
              <a:ext cx="4736892" cy="2508353"/>
            </a:xfrm>
            <a:prstGeom prst="rect">
              <a:avLst/>
            </a:prstGeom>
          </p:spPr>
        </p:pic>
        <p:pic>
          <p:nvPicPr>
            <p:cNvPr id="18" name="Picture 17">
              <a:extLst>
                <a:ext uri="{FF2B5EF4-FFF2-40B4-BE49-F238E27FC236}">
                  <a16:creationId xmlns:a16="http://schemas.microsoft.com/office/drawing/2014/main" id="{2B08A606-7BE7-86DB-7972-1E1D98A2446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1893" t="31808" r="57547" b="33689"/>
            <a:stretch/>
          </p:blipFill>
          <p:spPr>
            <a:xfrm>
              <a:off x="75570" y="2952794"/>
              <a:ext cx="4736892" cy="2513536"/>
            </a:xfrm>
            <a:prstGeom prst="rect">
              <a:avLst/>
            </a:prstGeom>
          </p:spPr>
        </p:pic>
      </p:grpSp>
    </p:spTree>
    <p:extLst>
      <p:ext uri="{BB962C8B-B14F-4D97-AF65-F5344CB8AC3E}">
        <p14:creationId xmlns:p14="http://schemas.microsoft.com/office/powerpoint/2010/main" val="1993673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8">
          <a:extLst>
            <a:ext uri="{FF2B5EF4-FFF2-40B4-BE49-F238E27FC236}">
              <a16:creationId xmlns:a16="http://schemas.microsoft.com/office/drawing/2014/main" id="{7AED5709-D06A-E618-4C21-3482B1CCD420}"/>
            </a:ext>
          </a:extLst>
        </p:cNvPr>
        <p:cNvGrpSpPr/>
        <p:nvPr/>
      </p:nvGrpSpPr>
      <p:grpSpPr>
        <a:xfrm>
          <a:off x="0" y="0"/>
          <a:ext cx="0" cy="0"/>
          <a:chOff x="0" y="0"/>
          <a:chExt cx="0" cy="0"/>
        </a:xfrm>
      </p:grpSpPr>
      <p:cxnSp>
        <p:nvCxnSpPr>
          <p:cNvPr id="775" name="Google Shape;775;p128">
            <a:extLst>
              <a:ext uri="{FF2B5EF4-FFF2-40B4-BE49-F238E27FC236}">
                <a16:creationId xmlns:a16="http://schemas.microsoft.com/office/drawing/2014/main" id="{4DCDFAFB-194D-03B9-780C-CAE03F3C1AC4}"/>
              </a:ext>
            </a:extLst>
          </p:cNvPr>
          <p:cNvCxnSpPr/>
          <p:nvPr/>
        </p:nvCxnSpPr>
        <p:spPr>
          <a:xfrm>
            <a:off x="3498425" y="2788088"/>
            <a:ext cx="0" cy="0"/>
          </a:xfrm>
          <a:prstGeom prst="straightConnector1">
            <a:avLst/>
          </a:prstGeom>
          <a:noFill/>
          <a:ln w="9525" cap="flat" cmpd="sng">
            <a:solidFill>
              <a:schemeClr val="dk2"/>
            </a:solidFill>
            <a:prstDash val="solid"/>
            <a:round/>
            <a:headEnd type="none" w="sm" len="sm"/>
            <a:tailEnd type="none" w="sm" len="sm"/>
          </a:ln>
        </p:spPr>
      </p:cxnSp>
      <p:sp>
        <p:nvSpPr>
          <p:cNvPr id="6" name="Triangle 1">
            <a:extLst>
              <a:ext uri="{FF2B5EF4-FFF2-40B4-BE49-F238E27FC236}">
                <a16:creationId xmlns:a16="http://schemas.microsoft.com/office/drawing/2014/main" id="{E6F125BD-ECB7-F88E-827A-2786A30766E8}"/>
              </a:ext>
            </a:extLst>
          </p:cNvPr>
          <p:cNvSpPr/>
          <p:nvPr/>
        </p:nvSpPr>
        <p:spPr>
          <a:xfrm rot="10800000">
            <a:off x="4055161" y="3538567"/>
            <a:ext cx="1033670" cy="327941"/>
          </a:xfrm>
          <a:prstGeom prst="triangle">
            <a:avLst/>
          </a:prstGeom>
          <a:solidFill>
            <a:srgbClr val="4D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755">
              <a:defRPr/>
            </a:pPr>
            <a:endParaRPr lang="en-US" dirty="0">
              <a:solidFill>
                <a:srgbClr val="FFFFFF"/>
              </a:solidFill>
              <a:latin typeface="Arial" panose="020B0604020202020204"/>
            </a:endParaRPr>
          </a:p>
        </p:txBody>
      </p:sp>
      <p:sp>
        <p:nvSpPr>
          <p:cNvPr id="3" name="Google Shape;786;p128">
            <a:extLst>
              <a:ext uri="{FF2B5EF4-FFF2-40B4-BE49-F238E27FC236}">
                <a16:creationId xmlns:a16="http://schemas.microsoft.com/office/drawing/2014/main" id="{CBFA02AE-6C6C-AA98-78B0-207E39F89A9A}"/>
              </a:ext>
            </a:extLst>
          </p:cNvPr>
          <p:cNvSpPr txBox="1"/>
          <p:nvPr/>
        </p:nvSpPr>
        <p:spPr>
          <a:xfrm>
            <a:off x="493434" y="1254932"/>
            <a:ext cx="5515480" cy="463204"/>
          </a:xfrm>
          <a:prstGeom prst="rect">
            <a:avLst/>
          </a:prstGeom>
          <a:noFill/>
          <a:ln>
            <a:noFill/>
          </a:ln>
        </p:spPr>
        <p:txBody>
          <a:bodyPr spcFirstLastPara="1" wrap="square" lIns="19050" tIns="19050" rIns="19050" bIns="19050" anchor="t" anchorCtr="0">
            <a:spAutoFit/>
          </a:bodyPr>
          <a:lstStyle/>
          <a:p>
            <a:pPr algn="just" defTabSz="914378">
              <a:lnSpc>
                <a:spcPct val="115000"/>
              </a:lnSpc>
              <a:buClr>
                <a:srgbClr val="000000"/>
              </a:buClr>
              <a:defRPr/>
            </a:pPr>
            <a:r>
              <a:rPr lang="en-US" sz="2400" b="1" i="1" kern="0" dirty="0">
                <a:solidFill>
                  <a:srgbClr val="5E5E5E"/>
                </a:solidFill>
                <a:latin typeface="EB Garamond"/>
                <a:ea typeface="EB Garamond"/>
                <a:cs typeface="EB Garamond"/>
                <a:sym typeface="EB Garamond"/>
              </a:rPr>
              <a:t>Campaign Strategy</a:t>
            </a:r>
          </a:p>
        </p:txBody>
      </p:sp>
      <p:sp>
        <p:nvSpPr>
          <p:cNvPr id="7" name="Google Shape;843;p133">
            <a:extLst>
              <a:ext uri="{FF2B5EF4-FFF2-40B4-BE49-F238E27FC236}">
                <a16:creationId xmlns:a16="http://schemas.microsoft.com/office/drawing/2014/main" id="{3F4BE347-8B80-C6FF-321D-EFF3377E3386}"/>
              </a:ext>
            </a:extLst>
          </p:cNvPr>
          <p:cNvSpPr txBox="1"/>
          <p:nvPr/>
        </p:nvSpPr>
        <p:spPr>
          <a:xfrm>
            <a:off x="3287955" y="1986543"/>
            <a:ext cx="2306041" cy="421274"/>
          </a:xfrm>
          <a:prstGeom prst="rect">
            <a:avLst/>
          </a:prstGeom>
          <a:noFill/>
          <a:ln>
            <a:noFill/>
          </a:ln>
        </p:spPr>
        <p:txBody>
          <a:bodyPr spcFirstLastPara="1" wrap="square" lIns="0" tIns="112400" rIns="0" bIns="0" anchor="t" anchorCtr="0">
            <a:spAutoFit/>
          </a:bodyPr>
          <a:lstStyle/>
          <a:p>
            <a:pPr algn="ctr" defTabSz="914378">
              <a:buClr>
                <a:srgbClr val="000000"/>
              </a:buClr>
              <a:defRPr/>
            </a:pPr>
            <a:r>
              <a:rPr lang="en" sz="2000" b="1" kern="0" dirty="0">
                <a:solidFill>
                  <a:srgbClr val="595959"/>
                </a:solidFill>
                <a:latin typeface="EB Garamond"/>
                <a:ea typeface="EB Garamond"/>
                <a:cs typeface="Arial"/>
                <a:sym typeface="EB Garamond"/>
              </a:rPr>
              <a:t>The Problem</a:t>
            </a:r>
            <a:endParaRPr lang="en" sz="2000" b="1" kern="0" dirty="0">
              <a:solidFill>
                <a:srgbClr val="595959"/>
              </a:solidFill>
              <a:latin typeface="EB Garamond"/>
              <a:ea typeface="EB Garamond"/>
              <a:cs typeface="Arial"/>
              <a:sym typeface="Arial"/>
            </a:endParaRPr>
          </a:p>
        </p:txBody>
      </p:sp>
      <p:sp>
        <p:nvSpPr>
          <p:cNvPr id="9" name="Google Shape;852;p133">
            <a:extLst>
              <a:ext uri="{FF2B5EF4-FFF2-40B4-BE49-F238E27FC236}">
                <a16:creationId xmlns:a16="http://schemas.microsoft.com/office/drawing/2014/main" id="{548CD8BF-DC88-3473-5C70-B2AD7609182C}"/>
              </a:ext>
            </a:extLst>
          </p:cNvPr>
          <p:cNvSpPr txBox="1"/>
          <p:nvPr/>
        </p:nvSpPr>
        <p:spPr>
          <a:xfrm>
            <a:off x="1807854" y="2426337"/>
            <a:ext cx="5528293" cy="1057346"/>
          </a:xfrm>
          <a:prstGeom prst="rect">
            <a:avLst/>
          </a:prstGeom>
          <a:noFill/>
          <a:ln>
            <a:noFill/>
          </a:ln>
        </p:spPr>
        <p:txBody>
          <a:bodyPr spcFirstLastPara="1" wrap="square" lIns="0" tIns="112400" rIns="0" bIns="0" anchor="t" anchorCtr="0">
            <a:spAutoFit/>
          </a:bodyPr>
          <a:lstStyle/>
          <a:p>
            <a:pPr algn="ctr">
              <a:spcBef>
                <a:spcPts val="500"/>
              </a:spcBef>
              <a:spcAft>
                <a:spcPts val="600"/>
              </a:spcAft>
              <a:buSzPts val="1100"/>
              <a:defRPr/>
            </a:pPr>
            <a:r>
              <a:rPr lang="en" sz="1600" kern="0" dirty="0">
                <a:solidFill>
                  <a:srgbClr val="595959"/>
                </a:solidFill>
                <a:latin typeface="Helvetica Neue Light"/>
                <a:cs typeface="Arial"/>
                <a:sym typeface="Arial"/>
              </a:rPr>
              <a:t>Our audience doesn’t see the tangible value of caring for their mental health</a:t>
            </a:r>
            <a:endParaRPr lang="en" sz="1600" kern="0" dirty="0">
              <a:solidFill>
                <a:srgbClr val="595959"/>
              </a:solidFill>
              <a:latin typeface="Helvetica Neue Light"/>
              <a:cs typeface="Arial"/>
            </a:endParaRPr>
          </a:p>
          <a:p>
            <a:pPr defTabSz="914378">
              <a:spcBef>
                <a:spcPts val="500"/>
              </a:spcBef>
              <a:buClr>
                <a:srgbClr val="000000"/>
              </a:buClr>
              <a:buSzPts val="1100"/>
              <a:defRPr/>
            </a:pPr>
            <a:endParaRPr lang="en" sz="1600" kern="0" dirty="0">
              <a:solidFill>
                <a:srgbClr val="595959"/>
              </a:solidFill>
              <a:latin typeface="Helvetica Neue Light"/>
              <a:ea typeface="Helvetica Neue Light"/>
              <a:cs typeface="Helvetica Neue Light"/>
              <a:sym typeface="Arial"/>
            </a:endParaRPr>
          </a:p>
        </p:txBody>
      </p:sp>
      <p:sp>
        <p:nvSpPr>
          <p:cNvPr id="10" name="Google Shape;843;p133">
            <a:extLst>
              <a:ext uri="{FF2B5EF4-FFF2-40B4-BE49-F238E27FC236}">
                <a16:creationId xmlns:a16="http://schemas.microsoft.com/office/drawing/2014/main" id="{3863B591-5704-E376-28D9-118A709C48A4}"/>
              </a:ext>
            </a:extLst>
          </p:cNvPr>
          <p:cNvSpPr txBox="1"/>
          <p:nvPr/>
        </p:nvSpPr>
        <p:spPr>
          <a:xfrm>
            <a:off x="3418977" y="3972856"/>
            <a:ext cx="2306041" cy="421274"/>
          </a:xfrm>
          <a:prstGeom prst="rect">
            <a:avLst/>
          </a:prstGeom>
          <a:noFill/>
          <a:ln>
            <a:noFill/>
          </a:ln>
        </p:spPr>
        <p:txBody>
          <a:bodyPr spcFirstLastPara="1" wrap="square" lIns="0" tIns="112400" rIns="0" bIns="0" anchor="t" anchorCtr="0">
            <a:spAutoFit/>
          </a:bodyPr>
          <a:lstStyle/>
          <a:p>
            <a:pPr algn="ctr" defTabSz="914378">
              <a:buClr>
                <a:srgbClr val="000000"/>
              </a:buClr>
              <a:defRPr/>
            </a:pPr>
            <a:r>
              <a:rPr lang="en" sz="2000" b="1" kern="0" dirty="0">
                <a:solidFill>
                  <a:srgbClr val="595959"/>
                </a:solidFill>
                <a:latin typeface="EB Garamond"/>
                <a:ea typeface="EB Garamond"/>
                <a:cs typeface="Arial"/>
                <a:sym typeface="EB Garamond"/>
              </a:rPr>
              <a:t>Strategic Solution</a:t>
            </a:r>
            <a:endParaRPr lang="en" sz="2000" b="1" kern="0" dirty="0">
              <a:solidFill>
                <a:srgbClr val="595959"/>
              </a:solidFill>
              <a:latin typeface="EB Garamond"/>
              <a:ea typeface="EB Garamond"/>
              <a:cs typeface="Arial"/>
              <a:sym typeface="Arial"/>
            </a:endParaRPr>
          </a:p>
        </p:txBody>
      </p:sp>
      <p:sp>
        <p:nvSpPr>
          <p:cNvPr id="11" name="Google Shape;852;p133">
            <a:extLst>
              <a:ext uri="{FF2B5EF4-FFF2-40B4-BE49-F238E27FC236}">
                <a16:creationId xmlns:a16="http://schemas.microsoft.com/office/drawing/2014/main" id="{DFB78B79-63A5-87AA-2353-D25FEC5AEE7E}"/>
              </a:ext>
            </a:extLst>
          </p:cNvPr>
          <p:cNvSpPr txBox="1"/>
          <p:nvPr/>
        </p:nvSpPr>
        <p:spPr>
          <a:xfrm>
            <a:off x="1807854" y="4394418"/>
            <a:ext cx="5528293" cy="811125"/>
          </a:xfrm>
          <a:prstGeom prst="rect">
            <a:avLst/>
          </a:prstGeom>
          <a:noFill/>
          <a:ln>
            <a:noFill/>
          </a:ln>
        </p:spPr>
        <p:txBody>
          <a:bodyPr spcFirstLastPara="1" wrap="square" lIns="0" tIns="112400" rIns="0" bIns="0" anchor="t" anchorCtr="0">
            <a:spAutoFit/>
          </a:bodyPr>
          <a:lstStyle/>
          <a:p>
            <a:pPr algn="ctr">
              <a:spcBef>
                <a:spcPts val="500"/>
              </a:spcBef>
              <a:spcAft>
                <a:spcPts val="600"/>
              </a:spcAft>
              <a:buSzPts val="1100"/>
              <a:defRPr/>
            </a:pPr>
            <a:r>
              <a:rPr lang="en" sz="1600" kern="0" dirty="0">
                <a:solidFill>
                  <a:srgbClr val="595959"/>
                </a:solidFill>
                <a:latin typeface="Helvetica Neue Light"/>
                <a:cs typeface="Arial"/>
                <a:sym typeface="Arial"/>
              </a:rPr>
              <a:t>Position mental health as their greatest asset for success</a:t>
            </a:r>
            <a:endParaRPr lang="en" sz="1600" kern="0" dirty="0">
              <a:solidFill>
                <a:srgbClr val="595959"/>
              </a:solidFill>
              <a:latin typeface="Helvetica Neue Light"/>
              <a:cs typeface="Arial"/>
            </a:endParaRPr>
          </a:p>
          <a:p>
            <a:pPr defTabSz="914378">
              <a:spcBef>
                <a:spcPts val="500"/>
              </a:spcBef>
              <a:buClr>
                <a:srgbClr val="000000"/>
              </a:buClr>
              <a:buSzPts val="1100"/>
              <a:defRPr/>
            </a:pPr>
            <a:endParaRPr lang="en" sz="1600" kern="0" dirty="0">
              <a:solidFill>
                <a:srgbClr val="595959"/>
              </a:solidFill>
              <a:latin typeface="Helvetica Neue Light"/>
              <a:ea typeface="Helvetica Neue Light"/>
              <a:cs typeface="Helvetica Neue Light"/>
              <a:sym typeface="Arial"/>
            </a:endParaRPr>
          </a:p>
        </p:txBody>
      </p:sp>
      <p:cxnSp>
        <p:nvCxnSpPr>
          <p:cNvPr id="12" name="Straight Arrow Connector 11">
            <a:extLst>
              <a:ext uri="{FF2B5EF4-FFF2-40B4-BE49-F238E27FC236}">
                <a16:creationId xmlns:a16="http://schemas.microsoft.com/office/drawing/2014/main" id="{A9F56AAB-8F6D-90DE-5546-BD562D5D36A9}"/>
              </a:ext>
            </a:extLst>
          </p:cNvPr>
          <p:cNvCxnSpPr/>
          <p:nvPr/>
        </p:nvCxnSpPr>
        <p:spPr>
          <a:xfrm flipV="1">
            <a:off x="1173954" y="3246810"/>
            <a:ext cx="6568888" cy="6724"/>
          </a:xfrm>
          <a:prstGeom prst="straightConnector1">
            <a:avLst/>
          </a:prstGeom>
          <a:ln>
            <a:solidFill>
              <a:srgbClr val="4D6B6F"/>
            </a:solidFill>
          </a:ln>
        </p:spPr>
        <p:style>
          <a:lnRef idx="1">
            <a:schemeClr val="accent1"/>
          </a:lnRef>
          <a:fillRef idx="0">
            <a:schemeClr val="accent1"/>
          </a:fillRef>
          <a:effectRef idx="0">
            <a:schemeClr val="accent1"/>
          </a:effectRef>
          <a:fontRef idx="minor">
            <a:schemeClr val="tx1"/>
          </a:fontRef>
        </p:style>
      </p:cxnSp>
      <p:pic>
        <p:nvPicPr>
          <p:cNvPr id="13" name="Google Shape;844;p133">
            <a:extLst>
              <a:ext uri="{FF2B5EF4-FFF2-40B4-BE49-F238E27FC236}">
                <a16:creationId xmlns:a16="http://schemas.microsoft.com/office/drawing/2014/main" id="{B5554783-65AD-8162-BD03-251EC06DBF4F}"/>
              </a:ext>
            </a:extLst>
          </p:cNvPr>
          <p:cNvPicPr preferRelativeResize="0"/>
          <p:nvPr/>
        </p:nvPicPr>
        <p:blipFill>
          <a:blip r:embed="rId3">
            <a:alphaModFix/>
          </a:blip>
          <a:stretch>
            <a:fillRect/>
          </a:stretch>
        </p:blipFill>
        <p:spPr>
          <a:xfrm>
            <a:off x="131402" y="5642284"/>
            <a:ext cx="1042551" cy="219128"/>
          </a:xfrm>
          <a:prstGeom prst="rect">
            <a:avLst/>
          </a:prstGeom>
          <a:noFill/>
          <a:ln>
            <a:noFill/>
          </a:ln>
        </p:spPr>
      </p:pic>
      <p:pic>
        <p:nvPicPr>
          <p:cNvPr id="4" name="Google Shape;895;p135">
            <a:extLst>
              <a:ext uri="{FF2B5EF4-FFF2-40B4-BE49-F238E27FC236}">
                <a16:creationId xmlns:a16="http://schemas.microsoft.com/office/drawing/2014/main" id="{153E3534-053C-10AF-E75D-B0D2814096F3}"/>
              </a:ext>
            </a:extLst>
          </p:cNvPr>
          <p:cNvPicPr preferRelativeResize="0"/>
          <p:nvPr/>
        </p:nvPicPr>
        <p:blipFill>
          <a:blip r:embed="rId4">
            <a:alphaModFix amt="64000"/>
          </a:blip>
          <a:stretch>
            <a:fillRect/>
          </a:stretch>
        </p:blipFill>
        <p:spPr>
          <a:xfrm>
            <a:off x="7906408" y="5750411"/>
            <a:ext cx="1174530" cy="210299"/>
          </a:xfrm>
          <a:prstGeom prst="rect">
            <a:avLst/>
          </a:prstGeom>
          <a:noFill/>
          <a:ln>
            <a:noFill/>
          </a:ln>
        </p:spPr>
      </p:pic>
    </p:spTree>
    <p:extLst>
      <p:ext uri="{BB962C8B-B14F-4D97-AF65-F5344CB8AC3E}">
        <p14:creationId xmlns:p14="http://schemas.microsoft.com/office/powerpoint/2010/main" val="2408654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1" name="Picture 10">
            <a:extLst>
              <a:ext uri="{FF2B5EF4-FFF2-40B4-BE49-F238E27FC236}">
                <a16:creationId xmlns:a16="http://schemas.microsoft.com/office/drawing/2014/main" id="{DE510E0D-494D-85C9-D8BA-FDC079E69F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9986" y="2133601"/>
            <a:ext cx="3590526" cy="1843351"/>
          </a:xfrm>
          <a:prstGeom prst="rect">
            <a:avLst/>
          </a:prstGeom>
        </p:spPr>
      </p:pic>
      <p:pic>
        <p:nvPicPr>
          <p:cNvPr id="12" name="Picture 11">
            <a:extLst>
              <a:ext uri="{FF2B5EF4-FFF2-40B4-BE49-F238E27FC236}">
                <a16:creationId xmlns:a16="http://schemas.microsoft.com/office/drawing/2014/main" id="{9FE85F86-978E-BABE-F933-EF93D8D02B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5429" y="4083062"/>
            <a:ext cx="3469274" cy="2036445"/>
          </a:xfrm>
          <a:prstGeom prst="rect">
            <a:avLst/>
          </a:prstGeom>
        </p:spPr>
      </p:pic>
      <p:pic>
        <p:nvPicPr>
          <p:cNvPr id="13" name="Picture 12">
            <a:extLst>
              <a:ext uri="{FF2B5EF4-FFF2-40B4-BE49-F238E27FC236}">
                <a16:creationId xmlns:a16="http://schemas.microsoft.com/office/drawing/2014/main" id="{0CCA24EA-B328-C53A-2069-25C8DA70F6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835" y="2133600"/>
            <a:ext cx="4805945" cy="4034226"/>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3591AB2A-BA6D-D8A8-D95C-BDBE639F8A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96860" y="3264197"/>
            <a:ext cx="1280457" cy="1945842"/>
          </a:xfrm>
          <a:prstGeom prst="rect">
            <a:avLst/>
          </a:prstGeom>
        </p:spPr>
      </p:pic>
      <p:pic>
        <p:nvPicPr>
          <p:cNvPr id="8" name="Google Shape;844;p133">
            <a:extLst>
              <a:ext uri="{FF2B5EF4-FFF2-40B4-BE49-F238E27FC236}">
                <a16:creationId xmlns:a16="http://schemas.microsoft.com/office/drawing/2014/main" id="{832A729D-671C-4479-17CF-8A70643B1367}"/>
              </a:ext>
            </a:extLst>
          </p:cNvPr>
          <p:cNvPicPr preferRelativeResize="0"/>
          <p:nvPr/>
        </p:nvPicPr>
        <p:blipFill>
          <a:blip r:embed="rId7">
            <a:alphaModFix/>
          </a:blip>
          <a:stretch>
            <a:fillRect/>
          </a:stretch>
        </p:blipFill>
        <p:spPr>
          <a:xfrm>
            <a:off x="49723" y="6136550"/>
            <a:ext cx="1042551" cy="219128"/>
          </a:xfrm>
          <a:prstGeom prst="rect">
            <a:avLst/>
          </a:prstGeom>
          <a:noFill/>
          <a:ln>
            <a:noFill/>
          </a:ln>
        </p:spPr>
      </p:pic>
      <p:pic>
        <p:nvPicPr>
          <p:cNvPr id="9" name="Google Shape;895;p135">
            <a:extLst>
              <a:ext uri="{FF2B5EF4-FFF2-40B4-BE49-F238E27FC236}">
                <a16:creationId xmlns:a16="http://schemas.microsoft.com/office/drawing/2014/main" id="{28048458-7DD7-D7DE-A449-3E129AEEF7DF}"/>
              </a:ext>
            </a:extLst>
          </p:cNvPr>
          <p:cNvPicPr preferRelativeResize="0"/>
          <p:nvPr/>
        </p:nvPicPr>
        <p:blipFill>
          <a:blip r:embed="rId8">
            <a:alphaModFix amt="64000"/>
          </a:blip>
          <a:stretch>
            <a:fillRect/>
          </a:stretch>
        </p:blipFill>
        <p:spPr>
          <a:xfrm>
            <a:off x="7898205" y="6172938"/>
            <a:ext cx="1174530" cy="210299"/>
          </a:xfrm>
          <a:prstGeom prst="rect">
            <a:avLst/>
          </a:prstGeom>
          <a:noFill/>
          <a:ln>
            <a:noFill/>
          </a:ln>
        </p:spPr>
      </p:pic>
      <p:sp>
        <p:nvSpPr>
          <p:cNvPr id="10" name="Google Shape;1731;p2">
            <a:extLst>
              <a:ext uri="{FF2B5EF4-FFF2-40B4-BE49-F238E27FC236}">
                <a16:creationId xmlns:a16="http://schemas.microsoft.com/office/drawing/2014/main" id="{E142E680-4A39-4C87-DE11-DADBEA3319B0}"/>
              </a:ext>
            </a:extLst>
          </p:cNvPr>
          <p:cNvSpPr txBox="1"/>
          <p:nvPr/>
        </p:nvSpPr>
        <p:spPr>
          <a:xfrm>
            <a:off x="108938" y="130241"/>
            <a:ext cx="6869331" cy="746358"/>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000" b="1" i="1" dirty="0">
                <a:solidFill>
                  <a:srgbClr val="5E5E5E"/>
                </a:solidFill>
                <a:latin typeface="EB Garamond"/>
                <a:ea typeface="EB Garamond"/>
                <a:cs typeface="EB Garamond"/>
                <a:sym typeface="EB Garamond"/>
              </a:rPr>
              <a:t>CALL TO ACTION:</a:t>
            </a:r>
          </a:p>
          <a:p>
            <a:pPr algn="just">
              <a:lnSpc>
                <a:spcPct val="115000"/>
              </a:lnSpc>
              <a:buClr>
                <a:srgbClr val="000000"/>
              </a:buClr>
              <a:buSzPts val="1100"/>
            </a:pPr>
            <a:r>
              <a:rPr lang="en-US" sz="2000" b="1" i="1" dirty="0">
                <a:solidFill>
                  <a:srgbClr val="5E5E5E"/>
                </a:solidFill>
                <a:latin typeface="EB Garamond"/>
                <a:ea typeface="EB Garamond"/>
                <a:cs typeface="EB Garamond"/>
                <a:sym typeface="EB Garamond"/>
              </a:rPr>
              <a:t>Love Your Mind Campaign Website</a:t>
            </a:r>
            <a:endParaRPr sz="2000" b="1" i="1" dirty="0">
              <a:solidFill>
                <a:srgbClr val="5E5E5E"/>
              </a:solidFill>
              <a:latin typeface="EB Garamond"/>
              <a:ea typeface="EB Garamond"/>
              <a:cs typeface="EB Garamond"/>
              <a:sym typeface="EB Garamond"/>
            </a:endParaRPr>
          </a:p>
        </p:txBody>
      </p:sp>
      <p:sp>
        <p:nvSpPr>
          <p:cNvPr id="15" name="TextBox 14">
            <a:extLst>
              <a:ext uri="{FF2B5EF4-FFF2-40B4-BE49-F238E27FC236}">
                <a16:creationId xmlns:a16="http://schemas.microsoft.com/office/drawing/2014/main" id="{E5AB6926-9CCD-CED2-73C2-C732DC17C108}"/>
              </a:ext>
            </a:extLst>
          </p:cNvPr>
          <p:cNvSpPr txBox="1"/>
          <p:nvPr/>
        </p:nvSpPr>
        <p:spPr>
          <a:xfrm>
            <a:off x="28702" y="878338"/>
            <a:ext cx="4543298" cy="646331"/>
          </a:xfrm>
          <a:prstGeom prst="rect">
            <a:avLst/>
          </a:prstGeom>
          <a:noFill/>
        </p:spPr>
        <p:txBody>
          <a:bodyPr wrap="square" rtlCol="0">
            <a:spAutoFit/>
          </a:bodyPr>
          <a:lstStyle/>
          <a:p>
            <a:r>
              <a:rPr lang="en-US" dirty="0" err="1">
                <a:solidFill>
                  <a:schemeClr val="tx1">
                    <a:lumMod val="65000"/>
                    <a:lumOff val="35000"/>
                  </a:schemeClr>
                </a:solidFill>
                <a:latin typeface="Helvetica Neue Light" panose="02000403000000020004" pitchFamily="2" charset="0"/>
                <a:ea typeface="Helvetica Neue Light" panose="02000403000000020004" pitchFamily="2" charset="0"/>
              </a:rPr>
              <a:t>LoveYourMindToday.org</a:t>
            </a:r>
            <a:endParaRPr lang="en-US" dirty="0">
              <a:solidFill>
                <a:schemeClr val="tx1">
                  <a:lumMod val="65000"/>
                  <a:lumOff val="35000"/>
                </a:schemeClr>
              </a:solidFill>
              <a:latin typeface="Helvetica Neue Light" panose="02000403000000020004" pitchFamily="2" charset="0"/>
              <a:ea typeface="Helvetica Neue Light" panose="02000403000000020004" pitchFamily="2" charset="0"/>
            </a:endParaRPr>
          </a:p>
          <a:p>
            <a:r>
              <a:rPr lang="en-US" dirty="0" err="1">
                <a:solidFill>
                  <a:schemeClr val="tx1">
                    <a:lumMod val="65000"/>
                    <a:lumOff val="35000"/>
                  </a:schemeClr>
                </a:solidFill>
                <a:latin typeface="Helvetica Neue Light" panose="02000403000000020004" pitchFamily="2" charset="0"/>
                <a:ea typeface="Helvetica Neue Light" panose="02000403000000020004" pitchFamily="2" charset="0"/>
              </a:rPr>
              <a:t>ConAmorTuMente.org</a:t>
            </a:r>
            <a:endParaRPr lang="en-US" dirty="0">
              <a:solidFill>
                <a:schemeClr val="tx1">
                  <a:lumMod val="65000"/>
                  <a:lumOff val="3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07170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subTitle" idx="1"/>
          </p:nvPr>
        </p:nvSpPr>
        <p:spPr>
          <a:xfrm>
            <a:off x="76200" y="2362200"/>
            <a:ext cx="8915400" cy="990600"/>
          </a:xfrm>
        </p:spPr>
        <p:txBody>
          <a:bodyPr/>
          <a:lstStyle/>
          <a:p>
            <a:pPr eaLnBrk="1" hangingPunct="1">
              <a:lnSpc>
                <a:spcPct val="150000"/>
              </a:lnSpc>
            </a:pPr>
            <a:r>
              <a:rPr lang="en-US" altLang="en-US" sz="2400" b="1" dirty="0"/>
              <a:t>Leveraging Radio to Drive Mental Health Awareness</a:t>
            </a:r>
          </a:p>
          <a:p>
            <a:pPr eaLnBrk="1" hangingPunct="1">
              <a:lnSpc>
                <a:spcPct val="150000"/>
              </a:lnSpc>
            </a:pPr>
            <a:r>
              <a:rPr lang="en-US" altLang="en-US" sz="2000" b="1" i="1" dirty="0"/>
              <a:t>Partnership with the Ad Council &amp; Huntsman Mental Health Institute</a:t>
            </a:r>
          </a:p>
        </p:txBody>
      </p:sp>
      <p:sp>
        <p:nvSpPr>
          <p:cNvPr id="12291" name="TextBox 1"/>
          <p:cNvSpPr txBox="1">
            <a:spLocks noChangeArrowheads="1"/>
          </p:cNvSpPr>
          <p:nvPr/>
        </p:nvSpPr>
        <p:spPr bwMode="auto">
          <a:xfrm>
            <a:off x="3429000" y="4260542"/>
            <a:ext cx="2570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i="1" dirty="0"/>
              <a:t>(Insert date of meeting)</a:t>
            </a:r>
          </a:p>
        </p:txBody>
      </p:sp>
      <p:sp>
        <p:nvSpPr>
          <p:cNvPr id="12292" name="TextBox 5"/>
          <p:cNvSpPr txBox="1">
            <a:spLocks noChangeArrowheads="1"/>
          </p:cNvSpPr>
          <p:nvPr/>
        </p:nvSpPr>
        <p:spPr bwMode="auto">
          <a:xfrm>
            <a:off x="152400" y="152400"/>
            <a:ext cx="2787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Presented by:</a:t>
            </a:r>
          </a:p>
          <a:p>
            <a:pPr eaLnBrk="1" hangingPunct="1">
              <a:spcBef>
                <a:spcPct val="0"/>
              </a:spcBef>
              <a:buFontTx/>
              <a:buNone/>
            </a:pPr>
            <a:r>
              <a:rPr lang="en-US" altLang="en-US" sz="1800" i="1"/>
              <a:t>Insert your name and title</a:t>
            </a:r>
          </a:p>
        </p:txBody>
      </p:sp>
      <p:sp>
        <p:nvSpPr>
          <p:cNvPr id="12293" name="TextBox 6"/>
          <p:cNvSpPr txBox="1">
            <a:spLocks noChangeArrowheads="1"/>
          </p:cNvSpPr>
          <p:nvPr/>
        </p:nvSpPr>
        <p:spPr bwMode="auto">
          <a:xfrm>
            <a:off x="3886200" y="6199604"/>
            <a:ext cx="586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i="1" dirty="0"/>
              <a:t>INSERT RADIO STATION LOGO(S)</a:t>
            </a:r>
          </a:p>
        </p:txBody>
      </p:sp>
      <p:pic>
        <p:nvPicPr>
          <p:cNvPr id="3" name="Picture 2" descr="A black background with white text&#10;&#10;Description automatically generated">
            <a:extLst>
              <a:ext uri="{FF2B5EF4-FFF2-40B4-BE49-F238E27FC236}">
                <a16:creationId xmlns:a16="http://schemas.microsoft.com/office/drawing/2014/main" id="{6C213EE8-D741-A642-224D-BEDD077D1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053832"/>
            <a:ext cx="3505200" cy="581918"/>
          </a:xfrm>
          <a:prstGeom prst="rect">
            <a:avLst/>
          </a:prstGeom>
        </p:spPr>
      </p:pic>
    </p:spTree>
    <p:extLst>
      <p:ext uri="{BB962C8B-B14F-4D97-AF65-F5344CB8AC3E}">
        <p14:creationId xmlns:p14="http://schemas.microsoft.com/office/powerpoint/2010/main" val="758527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172616" y="927975"/>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:30 and :60 Radio</a:t>
            </a:r>
            <a:endParaRPr sz="2400" b="1" i="1" dirty="0">
              <a:solidFill>
                <a:srgbClr val="5E5E5E"/>
              </a:solidFill>
              <a:latin typeface="EB Garamond"/>
              <a:ea typeface="EB Garamond"/>
              <a:cs typeface="EB Garamond"/>
              <a:sym typeface="EB Garamond"/>
            </a:endParaRPr>
          </a:p>
        </p:txBody>
      </p:sp>
      <p:pic>
        <p:nvPicPr>
          <p:cNvPr id="6" name="Google Shape;844;p133">
            <a:extLst>
              <a:ext uri="{FF2B5EF4-FFF2-40B4-BE49-F238E27FC236}">
                <a16:creationId xmlns:a16="http://schemas.microsoft.com/office/drawing/2014/main" id="{EDFF1AC2-C383-7EEC-FA8C-0B150350864B}"/>
              </a:ext>
            </a:extLst>
          </p:cNvPr>
          <p:cNvPicPr preferRelativeResize="0"/>
          <p:nvPr/>
        </p:nvPicPr>
        <p:blipFill>
          <a:blip r:embed="rId10">
            <a:alphaModFix/>
          </a:blip>
          <a:stretch>
            <a:fillRect/>
          </a:stretch>
        </p:blipFill>
        <p:spPr>
          <a:xfrm>
            <a:off x="57926" y="5714023"/>
            <a:ext cx="1042551" cy="219128"/>
          </a:xfrm>
          <a:prstGeom prst="rect">
            <a:avLst/>
          </a:prstGeom>
          <a:noFill/>
          <a:ln>
            <a:noFill/>
          </a:ln>
        </p:spPr>
      </p:pic>
      <p:pic>
        <p:nvPicPr>
          <p:cNvPr id="7" name="Google Shape;895;p135">
            <a:extLst>
              <a:ext uri="{FF2B5EF4-FFF2-40B4-BE49-F238E27FC236}">
                <a16:creationId xmlns:a16="http://schemas.microsoft.com/office/drawing/2014/main" id="{D7BADEA4-EDA3-1339-09F1-E7811136C27B}"/>
              </a:ext>
            </a:extLst>
          </p:cNvPr>
          <p:cNvPicPr preferRelativeResize="0"/>
          <p:nvPr/>
        </p:nvPicPr>
        <p:blipFill>
          <a:blip r:embed="rId11">
            <a:alphaModFix amt="64000"/>
          </a:blip>
          <a:stretch>
            <a:fillRect/>
          </a:stretch>
        </p:blipFill>
        <p:spPr>
          <a:xfrm>
            <a:off x="7906408" y="5750411"/>
            <a:ext cx="1174530" cy="210299"/>
          </a:xfrm>
          <a:prstGeom prst="rect">
            <a:avLst/>
          </a:prstGeom>
          <a:noFill/>
          <a:ln>
            <a:noFill/>
          </a:ln>
        </p:spPr>
      </p:pic>
      <p:pic>
        <p:nvPicPr>
          <p:cNvPr id="8" name="Ad_Council_030724_SITCOM_30_STEREO_WEB_MIX">
            <a:hlinkClick r:id="" action="ppaction://media"/>
            <a:extLst>
              <a:ext uri="{FF2B5EF4-FFF2-40B4-BE49-F238E27FC236}">
                <a16:creationId xmlns:a16="http://schemas.microsoft.com/office/drawing/2014/main" id="{F55A5F24-7BA8-2D52-9856-0C94C1AD215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202" y="2231231"/>
            <a:ext cx="609600" cy="609600"/>
          </a:xfrm>
          <a:prstGeom prst="rect">
            <a:avLst/>
          </a:prstGeom>
        </p:spPr>
      </p:pic>
      <p:sp>
        <p:nvSpPr>
          <p:cNvPr id="9" name="TextBox 8">
            <a:extLst>
              <a:ext uri="{FF2B5EF4-FFF2-40B4-BE49-F238E27FC236}">
                <a16:creationId xmlns:a16="http://schemas.microsoft.com/office/drawing/2014/main" id="{42899760-EA62-FEC1-6518-3CB3705DCF19}"/>
              </a:ext>
            </a:extLst>
          </p:cNvPr>
          <p:cNvSpPr txBox="1"/>
          <p:nvPr/>
        </p:nvSpPr>
        <p:spPr>
          <a:xfrm>
            <a:off x="151737" y="3618422"/>
            <a:ext cx="1521373" cy="369332"/>
          </a:xfrm>
          <a:prstGeom prst="rect">
            <a:avLst/>
          </a:prstGeom>
          <a:noFill/>
        </p:spPr>
        <p:txBody>
          <a:bodyPr wrap="square" rtlCol="0">
            <a:spAutoFit/>
          </a:bodyPr>
          <a:lstStyle/>
          <a:p>
            <a:pPr algn="ctr"/>
            <a:r>
              <a:rPr lang="en-US" b="1" dirty="0">
                <a:solidFill>
                  <a:schemeClr val="tx1">
                    <a:lumMod val="75000"/>
                    <a:lumOff val="25000"/>
                  </a:schemeClr>
                </a:solidFill>
                <a:latin typeface="HELVETICA NEUE LIGHT" panose="02000403000000020004" pitchFamily="2" charset="0"/>
                <a:ea typeface="HELVETICA NEUE LIGHT" panose="02000403000000020004" pitchFamily="2" charset="0"/>
              </a:rPr>
              <a:t>“Sitcom”</a:t>
            </a:r>
          </a:p>
        </p:txBody>
      </p:sp>
      <p:pic>
        <p:nvPicPr>
          <p:cNvPr id="10" name="Ad_Council_030824_ENGINE_30_STEREO_WEB_MIX">
            <a:hlinkClick r:id="" action="ppaction://media"/>
            <a:extLst>
              <a:ext uri="{FF2B5EF4-FFF2-40B4-BE49-F238E27FC236}">
                <a16:creationId xmlns:a16="http://schemas.microsoft.com/office/drawing/2014/main" id="{EF2E2823-FC6D-1B51-25AC-A3E44123AFC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527246" y="2231231"/>
            <a:ext cx="609600" cy="609600"/>
          </a:xfrm>
          <a:prstGeom prst="rect">
            <a:avLst/>
          </a:prstGeom>
        </p:spPr>
      </p:pic>
      <p:sp>
        <p:nvSpPr>
          <p:cNvPr id="11" name="TextBox 10">
            <a:extLst>
              <a:ext uri="{FF2B5EF4-FFF2-40B4-BE49-F238E27FC236}">
                <a16:creationId xmlns:a16="http://schemas.microsoft.com/office/drawing/2014/main" id="{956E03F1-CEFD-4FDA-63DF-42C27C47C49C}"/>
              </a:ext>
            </a:extLst>
          </p:cNvPr>
          <p:cNvSpPr txBox="1"/>
          <p:nvPr/>
        </p:nvSpPr>
        <p:spPr>
          <a:xfrm>
            <a:off x="2097372" y="3609436"/>
            <a:ext cx="1521373" cy="369332"/>
          </a:xfrm>
          <a:prstGeom prst="rect">
            <a:avLst/>
          </a:prstGeom>
          <a:noFill/>
        </p:spPr>
        <p:txBody>
          <a:bodyPr wrap="square" rtlCol="0">
            <a:spAutoFit/>
          </a:bodyPr>
          <a:lstStyle/>
          <a:p>
            <a:pPr algn="ctr"/>
            <a:r>
              <a:rPr lang="en-US" b="1" dirty="0">
                <a:solidFill>
                  <a:schemeClr val="tx1">
                    <a:lumMod val="75000"/>
                    <a:lumOff val="25000"/>
                  </a:schemeClr>
                </a:solidFill>
                <a:latin typeface="HELVETICA NEUE LIGHT" panose="02000403000000020004" pitchFamily="2" charset="0"/>
                <a:ea typeface="HELVETICA NEUE LIGHT" panose="02000403000000020004" pitchFamily="2" charset="0"/>
              </a:rPr>
              <a:t>“Engine”</a:t>
            </a:r>
          </a:p>
        </p:txBody>
      </p:sp>
      <p:pic>
        <p:nvPicPr>
          <p:cNvPr id="12" name="AD_COUNCIL_ENGINE_30_MIX">
            <a:hlinkClick r:id="" action="ppaction://media"/>
            <a:extLst>
              <a:ext uri="{FF2B5EF4-FFF2-40B4-BE49-F238E27FC236}">
                <a16:creationId xmlns:a16="http://schemas.microsoft.com/office/drawing/2014/main" id="{F4334C24-9A56-92BF-494F-0D08550A965D}"/>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454130" y="2228330"/>
            <a:ext cx="609600" cy="609600"/>
          </a:xfrm>
          <a:prstGeom prst="rect">
            <a:avLst/>
          </a:prstGeom>
        </p:spPr>
      </p:pic>
      <p:sp>
        <p:nvSpPr>
          <p:cNvPr id="13" name="TextBox 12">
            <a:extLst>
              <a:ext uri="{FF2B5EF4-FFF2-40B4-BE49-F238E27FC236}">
                <a16:creationId xmlns:a16="http://schemas.microsoft.com/office/drawing/2014/main" id="{89558DA2-1E0F-7B5E-CF0A-1CB565ECAFBC}"/>
              </a:ext>
            </a:extLst>
          </p:cNvPr>
          <p:cNvSpPr txBox="1"/>
          <p:nvPr/>
        </p:nvSpPr>
        <p:spPr>
          <a:xfrm>
            <a:off x="4998243" y="3616216"/>
            <a:ext cx="1521373" cy="369332"/>
          </a:xfrm>
          <a:prstGeom prst="rect">
            <a:avLst/>
          </a:prstGeom>
          <a:noFill/>
        </p:spPr>
        <p:txBody>
          <a:bodyPr wrap="square" rtlCol="0">
            <a:spAutoFit/>
          </a:bodyPr>
          <a:lstStyle/>
          <a:p>
            <a:pPr algn="ctr"/>
            <a:r>
              <a:rPr lang="en-US" b="1" dirty="0">
                <a:solidFill>
                  <a:schemeClr val="tx1">
                    <a:lumMod val="75000"/>
                    <a:lumOff val="25000"/>
                  </a:schemeClr>
                </a:solidFill>
                <a:latin typeface="HELVETICA NEUE LIGHT" panose="02000403000000020004" pitchFamily="2" charset="0"/>
                <a:ea typeface="HELVETICA NEUE LIGHT" panose="02000403000000020004" pitchFamily="2" charset="0"/>
              </a:rPr>
              <a:t>“Engine”</a:t>
            </a:r>
          </a:p>
        </p:txBody>
      </p:sp>
      <p:pic>
        <p:nvPicPr>
          <p:cNvPr id="14" name="AD_COUNCIL_TELENOVELA_30_MIX">
            <a:hlinkClick r:id="" action="ppaction://media"/>
            <a:extLst>
              <a:ext uri="{FF2B5EF4-FFF2-40B4-BE49-F238E27FC236}">
                <a16:creationId xmlns:a16="http://schemas.microsoft.com/office/drawing/2014/main" id="{FB03A754-5650-4D16-0E16-46F320C0C1D1}"/>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7296808" y="2235719"/>
            <a:ext cx="609600" cy="609600"/>
          </a:xfrm>
          <a:prstGeom prst="rect">
            <a:avLst/>
          </a:prstGeom>
        </p:spPr>
      </p:pic>
      <p:sp>
        <p:nvSpPr>
          <p:cNvPr id="15" name="TextBox 14">
            <a:extLst>
              <a:ext uri="{FF2B5EF4-FFF2-40B4-BE49-F238E27FC236}">
                <a16:creationId xmlns:a16="http://schemas.microsoft.com/office/drawing/2014/main" id="{B7672E4E-3616-FF21-579D-BEA964611580}"/>
              </a:ext>
            </a:extLst>
          </p:cNvPr>
          <p:cNvSpPr txBox="1"/>
          <p:nvPr/>
        </p:nvSpPr>
        <p:spPr>
          <a:xfrm>
            <a:off x="6972300" y="3618422"/>
            <a:ext cx="1521373" cy="369332"/>
          </a:xfrm>
          <a:prstGeom prst="rect">
            <a:avLst/>
          </a:prstGeom>
          <a:noFill/>
        </p:spPr>
        <p:txBody>
          <a:bodyPr wrap="square" rtlCol="0">
            <a:spAutoFit/>
          </a:bodyPr>
          <a:lstStyle/>
          <a:p>
            <a:pPr algn="ctr"/>
            <a:r>
              <a:rPr lang="en-US" b="1" dirty="0">
                <a:solidFill>
                  <a:schemeClr val="tx1">
                    <a:lumMod val="75000"/>
                    <a:lumOff val="25000"/>
                  </a:schemeClr>
                </a:solidFill>
                <a:latin typeface="HELVETICA NEUE LIGHT" panose="02000403000000020004" pitchFamily="2" charset="0"/>
                <a:ea typeface="HELVETICA NEUE LIGHT" panose="02000403000000020004" pitchFamily="2" charset="0"/>
              </a:rPr>
              <a:t>“Telenovela”</a:t>
            </a:r>
          </a:p>
        </p:txBody>
      </p:sp>
      <p:sp>
        <p:nvSpPr>
          <p:cNvPr id="16" name="TextBox 15">
            <a:extLst>
              <a:ext uri="{FF2B5EF4-FFF2-40B4-BE49-F238E27FC236}">
                <a16:creationId xmlns:a16="http://schemas.microsoft.com/office/drawing/2014/main" id="{58DDA79A-14B6-C5FA-D023-A52ED1A70EE8}"/>
              </a:ext>
            </a:extLst>
          </p:cNvPr>
          <p:cNvSpPr txBox="1"/>
          <p:nvPr/>
        </p:nvSpPr>
        <p:spPr>
          <a:xfrm>
            <a:off x="1005873" y="4516540"/>
            <a:ext cx="1521373" cy="369332"/>
          </a:xfrm>
          <a:prstGeom prst="rect">
            <a:avLst/>
          </a:prstGeom>
          <a:noFill/>
        </p:spPr>
        <p:txBody>
          <a:bodyPr wrap="square" rtlCol="0">
            <a:spAutoFit/>
          </a:bodyPr>
          <a:lstStyle/>
          <a:p>
            <a:pPr algn="ctr"/>
            <a:r>
              <a:rPr lang="en-US" b="1" dirty="0">
                <a:solidFill>
                  <a:schemeClr val="tx1">
                    <a:lumMod val="75000"/>
                    <a:lumOff val="25000"/>
                  </a:schemeClr>
                </a:solidFill>
                <a:latin typeface="HELVETICA NEUE LIGHT" panose="02000403000000020004" pitchFamily="2" charset="0"/>
                <a:ea typeface="HELVETICA NEUE LIGHT" panose="02000403000000020004" pitchFamily="2" charset="0"/>
              </a:rPr>
              <a:t>English</a:t>
            </a:r>
          </a:p>
        </p:txBody>
      </p:sp>
      <p:sp>
        <p:nvSpPr>
          <p:cNvPr id="17" name="TextBox 16">
            <a:extLst>
              <a:ext uri="{FF2B5EF4-FFF2-40B4-BE49-F238E27FC236}">
                <a16:creationId xmlns:a16="http://schemas.microsoft.com/office/drawing/2014/main" id="{83CF8120-EF4B-2BAC-6E28-F3593AEF9193}"/>
              </a:ext>
            </a:extLst>
          </p:cNvPr>
          <p:cNvSpPr txBox="1"/>
          <p:nvPr/>
        </p:nvSpPr>
        <p:spPr>
          <a:xfrm>
            <a:off x="6281260" y="4516540"/>
            <a:ext cx="1521373" cy="369332"/>
          </a:xfrm>
          <a:prstGeom prst="rect">
            <a:avLst/>
          </a:prstGeom>
          <a:noFill/>
        </p:spPr>
        <p:txBody>
          <a:bodyPr wrap="square" rtlCol="0">
            <a:spAutoFit/>
          </a:bodyPr>
          <a:lstStyle/>
          <a:p>
            <a:pPr algn="ctr"/>
            <a:r>
              <a:rPr lang="en-US" b="1" dirty="0">
                <a:solidFill>
                  <a:schemeClr val="tx1">
                    <a:lumMod val="75000"/>
                    <a:lumOff val="25000"/>
                  </a:schemeClr>
                </a:solidFill>
                <a:latin typeface="HELVETICA NEUE LIGHT" panose="02000403000000020004" pitchFamily="2" charset="0"/>
                <a:ea typeface="HELVETICA NEUE LIGHT" panose="02000403000000020004" pitchFamily="2" charset="0"/>
              </a:rPr>
              <a:t>Spanish</a:t>
            </a:r>
          </a:p>
        </p:txBody>
      </p:sp>
      <p:sp>
        <p:nvSpPr>
          <p:cNvPr id="3" name="TextBox 2">
            <a:extLst>
              <a:ext uri="{FF2B5EF4-FFF2-40B4-BE49-F238E27FC236}">
                <a16:creationId xmlns:a16="http://schemas.microsoft.com/office/drawing/2014/main" id="{FAFE4622-5E0F-C728-E02E-33742B64DC0A}"/>
              </a:ext>
            </a:extLst>
          </p:cNvPr>
          <p:cNvSpPr txBox="1"/>
          <p:nvPr/>
        </p:nvSpPr>
        <p:spPr>
          <a:xfrm>
            <a:off x="2379856" y="5742140"/>
            <a:ext cx="4572000" cy="923330"/>
          </a:xfrm>
          <a:prstGeom prst="rect">
            <a:avLst/>
          </a:prstGeom>
          <a:noFill/>
        </p:spPr>
        <p:txBody>
          <a:bodyPr wrap="square">
            <a:spAutoFit/>
          </a:bodyPr>
          <a:lstStyle/>
          <a:p>
            <a:pPr algn="ctr"/>
            <a:r>
              <a:rPr lang="en-US" sz="1800" i="1" dirty="0"/>
              <a:t>Pre-approved, likely to be approved and guidelines for sponsor tag copy available at www.rab.com/loveyourmind</a:t>
            </a:r>
          </a:p>
        </p:txBody>
      </p:sp>
    </p:spTree>
    <p:extLst>
      <p:ext uri="{BB962C8B-B14F-4D97-AF65-F5344CB8AC3E}">
        <p14:creationId xmlns:p14="http://schemas.microsoft.com/office/powerpoint/2010/main" val="251279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96"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3000"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2"/>
                </p:tgtEl>
              </p:cMediaNode>
            </p:audio>
            <p:audio>
              <p:cMediaNode vol="80000">
                <p:cTn id="22"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228600" y="665768"/>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Short Form :10 Radio</a:t>
            </a:r>
            <a:endParaRPr sz="2400" b="1" i="1" dirty="0">
              <a:solidFill>
                <a:srgbClr val="5E5E5E"/>
              </a:solidFill>
              <a:latin typeface="EB Garamond"/>
              <a:ea typeface="EB Garamond"/>
              <a:cs typeface="EB Garamond"/>
              <a:sym typeface="EB Garamond"/>
            </a:endParaRPr>
          </a:p>
        </p:txBody>
      </p:sp>
      <p:pic>
        <p:nvPicPr>
          <p:cNvPr id="6" name="Google Shape;844;p133">
            <a:extLst>
              <a:ext uri="{FF2B5EF4-FFF2-40B4-BE49-F238E27FC236}">
                <a16:creationId xmlns:a16="http://schemas.microsoft.com/office/drawing/2014/main" id="{EDFF1AC2-C383-7EEC-FA8C-0B150350864B}"/>
              </a:ext>
            </a:extLst>
          </p:cNvPr>
          <p:cNvPicPr preferRelativeResize="0"/>
          <p:nvPr/>
        </p:nvPicPr>
        <p:blipFill>
          <a:blip r:embed="rId2">
            <a:alphaModFix/>
          </a:blip>
          <a:stretch>
            <a:fillRect/>
          </a:stretch>
        </p:blipFill>
        <p:spPr>
          <a:xfrm>
            <a:off x="228600" y="6410272"/>
            <a:ext cx="1042551" cy="219128"/>
          </a:xfrm>
          <a:prstGeom prst="rect">
            <a:avLst/>
          </a:prstGeom>
          <a:noFill/>
          <a:ln>
            <a:noFill/>
          </a:ln>
        </p:spPr>
      </p:pic>
      <p:pic>
        <p:nvPicPr>
          <p:cNvPr id="7" name="Google Shape;895;p135">
            <a:extLst>
              <a:ext uri="{FF2B5EF4-FFF2-40B4-BE49-F238E27FC236}">
                <a16:creationId xmlns:a16="http://schemas.microsoft.com/office/drawing/2014/main" id="{D7BADEA4-EDA3-1339-09F1-E7811136C27B}"/>
              </a:ext>
            </a:extLst>
          </p:cNvPr>
          <p:cNvPicPr preferRelativeResize="0"/>
          <p:nvPr/>
        </p:nvPicPr>
        <p:blipFill>
          <a:blip r:embed="rId3">
            <a:alphaModFix amt="64000"/>
          </a:blip>
          <a:stretch>
            <a:fillRect/>
          </a:stretch>
        </p:blipFill>
        <p:spPr>
          <a:xfrm>
            <a:off x="7848600" y="6519836"/>
            <a:ext cx="1174530" cy="210299"/>
          </a:xfrm>
          <a:prstGeom prst="rect">
            <a:avLst/>
          </a:prstGeom>
          <a:noFill/>
          <a:ln>
            <a:noFill/>
          </a:ln>
        </p:spPr>
      </p:pic>
      <p:sp>
        <p:nvSpPr>
          <p:cNvPr id="3" name="TextBox 2">
            <a:extLst>
              <a:ext uri="{FF2B5EF4-FFF2-40B4-BE49-F238E27FC236}">
                <a16:creationId xmlns:a16="http://schemas.microsoft.com/office/drawing/2014/main" id="{27D02576-260A-826F-0859-0BD687D3F35C}"/>
              </a:ext>
            </a:extLst>
          </p:cNvPr>
          <p:cNvSpPr txBox="1"/>
          <p:nvPr/>
        </p:nvSpPr>
        <p:spPr>
          <a:xfrm>
            <a:off x="412530" y="1752600"/>
            <a:ext cx="8610600" cy="4401205"/>
          </a:xfrm>
          <a:prstGeom prst="rect">
            <a:avLst/>
          </a:prstGeom>
          <a:noFill/>
        </p:spPr>
        <p:txBody>
          <a:bodyPr wrap="square">
            <a:spAutoFit/>
          </a:bodyPr>
          <a:lstStyle/>
          <a:p>
            <a:pPr marL="285750" indent="-285750">
              <a:buFont typeface="Arial" panose="020B0604020202020204" pitchFamily="34" charset="0"/>
              <a:buChar char="•"/>
            </a:pPr>
            <a:r>
              <a:rPr lang="en-US" sz="2000" dirty="0"/>
              <a:t>Love your mind, (location). Huntsman Mental Health Institute and the Ad Council have resources at </a:t>
            </a:r>
            <a:r>
              <a:rPr lang="en-US" sz="2000" dirty="0" err="1"/>
              <a:t>LoveYourMindToday,org</a:t>
            </a:r>
            <a:r>
              <a:rPr lang="en-US" sz="2000" dirty="0"/>
              <a:t>. This message supported by (insert brand)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Taking care of yourself is important. Huntsman Mental Health Institute and </a:t>
            </a:r>
            <a:r>
              <a:rPr lang="en-US" sz="2000" dirty="0" err="1"/>
              <a:t>theAd</a:t>
            </a:r>
            <a:r>
              <a:rPr lang="en-US" sz="2000" dirty="0"/>
              <a:t> Council can help with resources at LoveYourMindToday.org. This message supported by (insert brand)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Feeling overwhelmed? Huntsman Mental Health Institute and the Ad Council can help with resources at LoveYourMindToday.org. This message supported by (insert brand)</a:t>
            </a:r>
          </a:p>
          <a:p>
            <a:endParaRPr lang="en-US" sz="2000" dirty="0"/>
          </a:p>
          <a:p>
            <a:endParaRPr lang="en-US" sz="2000" dirty="0"/>
          </a:p>
          <a:p>
            <a:r>
              <a:rPr lang="en-US" sz="2000" dirty="0"/>
              <a:t>All copy available in Spanish at www.rab.com/loveyourmind</a:t>
            </a:r>
          </a:p>
        </p:txBody>
      </p:sp>
    </p:spTree>
    <p:extLst>
      <p:ext uri="{BB962C8B-B14F-4D97-AF65-F5344CB8AC3E}">
        <p14:creationId xmlns:p14="http://schemas.microsoft.com/office/powerpoint/2010/main" val="173014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366066" y="697282"/>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Short Form :10 Radio</a:t>
            </a:r>
            <a:endParaRPr sz="2400" b="1" i="1" dirty="0">
              <a:solidFill>
                <a:srgbClr val="5E5E5E"/>
              </a:solidFill>
              <a:latin typeface="EB Garamond"/>
              <a:ea typeface="EB Garamond"/>
              <a:cs typeface="EB Garamond"/>
              <a:sym typeface="EB Garamond"/>
            </a:endParaRPr>
          </a:p>
        </p:txBody>
      </p:sp>
      <p:pic>
        <p:nvPicPr>
          <p:cNvPr id="6" name="Google Shape;844;p133">
            <a:extLst>
              <a:ext uri="{FF2B5EF4-FFF2-40B4-BE49-F238E27FC236}">
                <a16:creationId xmlns:a16="http://schemas.microsoft.com/office/drawing/2014/main" id="{EDFF1AC2-C383-7EEC-FA8C-0B150350864B}"/>
              </a:ext>
            </a:extLst>
          </p:cNvPr>
          <p:cNvPicPr preferRelativeResize="0"/>
          <p:nvPr/>
        </p:nvPicPr>
        <p:blipFill>
          <a:blip r:embed="rId2">
            <a:alphaModFix/>
          </a:blip>
          <a:stretch>
            <a:fillRect/>
          </a:stretch>
        </p:blipFill>
        <p:spPr>
          <a:xfrm>
            <a:off x="228600" y="6410272"/>
            <a:ext cx="1042551" cy="219128"/>
          </a:xfrm>
          <a:prstGeom prst="rect">
            <a:avLst/>
          </a:prstGeom>
          <a:noFill/>
          <a:ln>
            <a:noFill/>
          </a:ln>
        </p:spPr>
      </p:pic>
      <p:pic>
        <p:nvPicPr>
          <p:cNvPr id="7" name="Google Shape;895;p135">
            <a:extLst>
              <a:ext uri="{FF2B5EF4-FFF2-40B4-BE49-F238E27FC236}">
                <a16:creationId xmlns:a16="http://schemas.microsoft.com/office/drawing/2014/main" id="{D7BADEA4-EDA3-1339-09F1-E7811136C27B}"/>
              </a:ext>
            </a:extLst>
          </p:cNvPr>
          <p:cNvPicPr preferRelativeResize="0"/>
          <p:nvPr/>
        </p:nvPicPr>
        <p:blipFill>
          <a:blip r:embed="rId3">
            <a:alphaModFix amt="64000"/>
          </a:blip>
          <a:stretch>
            <a:fillRect/>
          </a:stretch>
        </p:blipFill>
        <p:spPr>
          <a:xfrm>
            <a:off x="7848600" y="6519836"/>
            <a:ext cx="1174530" cy="210299"/>
          </a:xfrm>
          <a:prstGeom prst="rect">
            <a:avLst/>
          </a:prstGeom>
          <a:noFill/>
          <a:ln>
            <a:noFill/>
          </a:ln>
        </p:spPr>
      </p:pic>
      <p:sp>
        <p:nvSpPr>
          <p:cNvPr id="3" name="TextBox 2">
            <a:extLst>
              <a:ext uri="{FF2B5EF4-FFF2-40B4-BE49-F238E27FC236}">
                <a16:creationId xmlns:a16="http://schemas.microsoft.com/office/drawing/2014/main" id="{27D02576-260A-826F-0859-0BD687D3F35C}"/>
              </a:ext>
            </a:extLst>
          </p:cNvPr>
          <p:cNvSpPr txBox="1"/>
          <p:nvPr/>
        </p:nvSpPr>
        <p:spPr>
          <a:xfrm>
            <a:off x="399520" y="1524000"/>
            <a:ext cx="8610600" cy="5135252"/>
          </a:xfrm>
          <a:prstGeom prst="rect">
            <a:avLst/>
          </a:prstGeom>
          <a:noFill/>
        </p:spPr>
        <p:txBody>
          <a:bodyPr wrap="square">
            <a:spAutoFit/>
          </a:bodyPr>
          <a:lstStyle/>
          <a:p>
            <a:pPr marL="342900" marR="0" lvl="0" indent="-342900">
              <a:lnSpc>
                <a:spcPct val="115000"/>
              </a:lnSpc>
              <a:spcBef>
                <a:spcPts val="0"/>
              </a:spcBef>
              <a:spcAft>
                <a:spcPts val="0"/>
              </a:spcAft>
              <a:buFont typeface="Arial" panose="020B0604020202020204" pitchFamily="34" charset="0"/>
              <a:buChar char="●"/>
            </a:pPr>
            <a:r>
              <a:rPr lang="en-US" dirty="0">
                <a:solidFill>
                  <a:srgbClr val="000000"/>
                </a:solidFill>
                <a:highlight>
                  <a:srgbClr val="FFFFFF"/>
                </a:highlight>
                <a:latin typeface="Arial" panose="020B0604020202020204" pitchFamily="34" charset="0"/>
              </a:rPr>
              <a:t>Take a moment for your mental health. Huntsman Mental Health Institute and the Ad Council have resources at </a:t>
            </a:r>
            <a:r>
              <a:rPr lang="en-US" dirty="0">
                <a:solidFill>
                  <a:srgbClr val="000000"/>
                </a:solidFill>
                <a:highlight>
                  <a:srgbClr val="FFFFFF"/>
                </a:highlight>
                <a:latin typeface="Arial" panose="020B0604020202020204" pitchFamily="34" charset="0"/>
                <a:hlinkClick r:id="rId4">
                  <a:extLst>
                    <a:ext uri="{A12FA001-AC4F-418D-AE19-62706E023703}">
                      <ahyp:hlinkClr xmlns:ahyp="http://schemas.microsoft.com/office/drawing/2018/hyperlinkcolor" val="tx"/>
                    </a:ext>
                  </a:extLst>
                </a:hlinkClick>
              </a:rPr>
              <a:t>LoveYourMindToday.org</a:t>
            </a:r>
            <a:r>
              <a:rPr lang="en-US" dirty="0">
                <a:solidFill>
                  <a:srgbClr val="000000"/>
                </a:solidFill>
                <a:highlight>
                  <a:srgbClr val="FFFFFF"/>
                </a:highlight>
                <a:latin typeface="Arial" panose="020B0604020202020204" pitchFamily="34" charset="0"/>
              </a:rPr>
              <a:t>. This message supported by (insert brand) </a:t>
            </a:r>
          </a:p>
          <a:p>
            <a:pPr marL="0" marR="0">
              <a:lnSpc>
                <a:spcPct val="115000"/>
              </a:lnSpc>
              <a:spcBef>
                <a:spcPts val="0"/>
              </a:spcBef>
              <a:spcAft>
                <a:spcPts val="0"/>
              </a:spcAft>
            </a:pPr>
            <a:r>
              <a:rPr lang="en-US" dirty="0">
                <a:solidFill>
                  <a:srgbClr val="000000"/>
                </a:solidFill>
                <a:highlight>
                  <a:srgbClr val="FFFFFF"/>
                </a:highlight>
                <a:latin typeface="Arial" panose="020B0604020202020204" pitchFamily="34" charset="0"/>
              </a:rPr>
              <a:t> </a:t>
            </a:r>
          </a:p>
          <a:p>
            <a:pPr marL="342900" marR="0" lvl="0" indent="-342900">
              <a:lnSpc>
                <a:spcPct val="115000"/>
              </a:lnSpc>
              <a:spcBef>
                <a:spcPts val="0"/>
              </a:spcBef>
              <a:spcAft>
                <a:spcPts val="0"/>
              </a:spcAft>
              <a:buFont typeface="Arial" panose="020B0604020202020204" pitchFamily="34" charset="0"/>
              <a:buChar char="●"/>
            </a:pPr>
            <a:r>
              <a:rPr lang="en-US" dirty="0">
                <a:solidFill>
                  <a:srgbClr val="000000"/>
                </a:solidFill>
                <a:highlight>
                  <a:srgbClr val="FFFFFF"/>
                </a:highlight>
                <a:latin typeface="Arial" panose="020B0604020202020204" pitchFamily="34" charset="0"/>
              </a:rPr>
              <a:t>Looking for mental health resources? Check out </a:t>
            </a:r>
            <a:r>
              <a:rPr lang="en-US" dirty="0">
                <a:solidFill>
                  <a:srgbClr val="000000"/>
                </a:solidFill>
                <a:highlight>
                  <a:srgbClr val="FFFFFF"/>
                </a:highlight>
                <a:latin typeface="Arial" panose="020B0604020202020204" pitchFamily="34" charset="0"/>
                <a:hlinkClick r:id="rId4">
                  <a:extLst>
                    <a:ext uri="{A12FA001-AC4F-418D-AE19-62706E023703}">
                      <ahyp:hlinkClr xmlns:ahyp="http://schemas.microsoft.com/office/drawing/2018/hyperlinkcolor" val="tx"/>
                    </a:ext>
                  </a:extLst>
                </a:hlinkClick>
              </a:rPr>
              <a:t>LoveYourMindToday.org</a:t>
            </a:r>
            <a:r>
              <a:rPr lang="en-US" dirty="0">
                <a:solidFill>
                  <a:srgbClr val="000000"/>
                </a:solidFill>
                <a:highlight>
                  <a:srgbClr val="FFFFFF"/>
                </a:highlight>
                <a:latin typeface="Arial" panose="020B0604020202020204" pitchFamily="34" charset="0"/>
              </a:rPr>
              <a:t>, brought to you by Huntsman Mental Health Institute and the Ad Council. With additional support from (insert brand) </a:t>
            </a:r>
          </a:p>
          <a:p>
            <a:pPr marL="0" marR="0">
              <a:lnSpc>
                <a:spcPct val="115000"/>
              </a:lnSpc>
              <a:spcBef>
                <a:spcPts val="0"/>
              </a:spcBef>
              <a:spcAft>
                <a:spcPts val="0"/>
              </a:spcAft>
            </a:pPr>
            <a:r>
              <a:rPr lang="en-US" dirty="0">
                <a:solidFill>
                  <a:srgbClr val="000000"/>
                </a:solidFill>
                <a:highlight>
                  <a:srgbClr val="FFFFFF"/>
                </a:highlight>
                <a:latin typeface="Arial" panose="020B0604020202020204" pitchFamily="34" charset="0"/>
              </a:rPr>
              <a:t> </a:t>
            </a:r>
          </a:p>
          <a:p>
            <a:pPr marL="342900" marR="0" lvl="0" indent="-342900">
              <a:lnSpc>
                <a:spcPct val="115000"/>
              </a:lnSpc>
              <a:spcBef>
                <a:spcPts val="0"/>
              </a:spcBef>
              <a:spcAft>
                <a:spcPts val="0"/>
              </a:spcAft>
              <a:buFont typeface="Arial" panose="020B0604020202020204" pitchFamily="34" charset="0"/>
              <a:buChar char="●"/>
            </a:pPr>
            <a:r>
              <a:rPr lang="en-US" dirty="0">
                <a:solidFill>
                  <a:srgbClr val="000000"/>
                </a:solidFill>
                <a:highlight>
                  <a:srgbClr val="FFFFFF"/>
                </a:highlight>
                <a:latin typeface="Arial" panose="020B0604020202020204" pitchFamily="34" charset="0"/>
              </a:rPr>
              <a:t>Everyone struggles with mental health now and then. Huntsman Mental Health Institute and the Ad Council have resources to help you get through tough times at </a:t>
            </a:r>
            <a:r>
              <a:rPr lang="en-US" dirty="0" err="1">
                <a:solidFill>
                  <a:srgbClr val="000000"/>
                </a:solidFill>
                <a:highlight>
                  <a:srgbClr val="FFFFFF"/>
                </a:highlight>
                <a:latin typeface="Arial" panose="020B0604020202020204" pitchFamily="34" charset="0"/>
              </a:rPr>
              <a:t>LoveYourMindToday,org</a:t>
            </a:r>
            <a:r>
              <a:rPr lang="en-US" dirty="0">
                <a:solidFill>
                  <a:srgbClr val="000000"/>
                </a:solidFill>
                <a:highlight>
                  <a:srgbClr val="FFFFFF"/>
                </a:highlight>
                <a:latin typeface="Arial" panose="020B0604020202020204" pitchFamily="34" charset="0"/>
              </a:rPr>
              <a:t>. This message supported by (insert brand) </a:t>
            </a:r>
          </a:p>
          <a:p>
            <a:pPr marL="285750" indent="-285750">
              <a:buFont typeface="Arial" panose="020B0604020202020204" pitchFamily="34" charset="0"/>
              <a:buChar char="•"/>
            </a:pPr>
            <a:endParaRPr lang="en-US" dirty="0">
              <a:solidFill>
                <a:srgbClr val="000000"/>
              </a:solidFill>
              <a:highlight>
                <a:srgbClr val="FFFFFF"/>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FF"/>
              </a:highlight>
              <a:latin typeface="Arial" panose="020B0604020202020204" pitchFamily="34" charset="0"/>
            </a:endParaRPr>
          </a:p>
          <a:p>
            <a:r>
              <a:rPr lang="en-US" dirty="0">
                <a:solidFill>
                  <a:srgbClr val="000000"/>
                </a:solidFill>
                <a:highlight>
                  <a:srgbClr val="FFFFFF"/>
                </a:highlight>
                <a:latin typeface="Arial" panose="020B0604020202020204" pitchFamily="34" charset="0"/>
              </a:rPr>
              <a:t>All copy available in Spanish at www.rab.com/loveyourmind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410200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304800" y="392967"/>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Short Form :15 Radio</a:t>
            </a:r>
            <a:endParaRPr sz="2400" b="1" i="1" dirty="0">
              <a:solidFill>
                <a:srgbClr val="5E5E5E"/>
              </a:solidFill>
              <a:latin typeface="EB Garamond"/>
              <a:ea typeface="EB Garamond"/>
              <a:cs typeface="EB Garamond"/>
              <a:sym typeface="EB Garamond"/>
            </a:endParaRPr>
          </a:p>
        </p:txBody>
      </p:sp>
      <p:pic>
        <p:nvPicPr>
          <p:cNvPr id="6" name="Google Shape;844;p133">
            <a:extLst>
              <a:ext uri="{FF2B5EF4-FFF2-40B4-BE49-F238E27FC236}">
                <a16:creationId xmlns:a16="http://schemas.microsoft.com/office/drawing/2014/main" id="{EDFF1AC2-C383-7EEC-FA8C-0B150350864B}"/>
              </a:ext>
            </a:extLst>
          </p:cNvPr>
          <p:cNvPicPr preferRelativeResize="0"/>
          <p:nvPr/>
        </p:nvPicPr>
        <p:blipFill>
          <a:blip r:embed="rId2">
            <a:alphaModFix/>
          </a:blip>
          <a:stretch>
            <a:fillRect/>
          </a:stretch>
        </p:blipFill>
        <p:spPr>
          <a:xfrm>
            <a:off x="228600" y="6410272"/>
            <a:ext cx="1042551" cy="219128"/>
          </a:xfrm>
          <a:prstGeom prst="rect">
            <a:avLst/>
          </a:prstGeom>
          <a:noFill/>
          <a:ln>
            <a:noFill/>
          </a:ln>
        </p:spPr>
      </p:pic>
      <p:pic>
        <p:nvPicPr>
          <p:cNvPr id="7" name="Google Shape;895;p135">
            <a:extLst>
              <a:ext uri="{FF2B5EF4-FFF2-40B4-BE49-F238E27FC236}">
                <a16:creationId xmlns:a16="http://schemas.microsoft.com/office/drawing/2014/main" id="{D7BADEA4-EDA3-1339-09F1-E7811136C27B}"/>
              </a:ext>
            </a:extLst>
          </p:cNvPr>
          <p:cNvPicPr preferRelativeResize="0"/>
          <p:nvPr/>
        </p:nvPicPr>
        <p:blipFill>
          <a:blip r:embed="rId3">
            <a:alphaModFix amt="64000"/>
          </a:blip>
          <a:stretch>
            <a:fillRect/>
          </a:stretch>
        </p:blipFill>
        <p:spPr>
          <a:xfrm>
            <a:off x="7848600" y="6519836"/>
            <a:ext cx="1174530" cy="210299"/>
          </a:xfrm>
          <a:prstGeom prst="rect">
            <a:avLst/>
          </a:prstGeom>
          <a:noFill/>
          <a:ln>
            <a:noFill/>
          </a:ln>
        </p:spPr>
      </p:pic>
      <p:sp>
        <p:nvSpPr>
          <p:cNvPr id="3" name="TextBox 2">
            <a:extLst>
              <a:ext uri="{FF2B5EF4-FFF2-40B4-BE49-F238E27FC236}">
                <a16:creationId xmlns:a16="http://schemas.microsoft.com/office/drawing/2014/main" id="{27D02576-260A-826F-0859-0BD687D3F35C}"/>
              </a:ext>
            </a:extLst>
          </p:cNvPr>
          <p:cNvSpPr txBox="1"/>
          <p:nvPr/>
        </p:nvSpPr>
        <p:spPr>
          <a:xfrm>
            <a:off x="412530" y="1291157"/>
            <a:ext cx="8610600" cy="5156796"/>
          </a:xfrm>
          <a:prstGeom prst="rect">
            <a:avLst/>
          </a:prstGeom>
          <a:noFill/>
        </p:spPr>
        <p:txBody>
          <a:bodyPr wrap="square">
            <a:spAutoFit/>
          </a:bodyPr>
          <a:lstStyle/>
          <a:p>
            <a:pPr marL="342900" marR="0" lvl="0" indent="-342900">
              <a:lnSpc>
                <a:spcPct val="115000"/>
              </a:lnSpc>
              <a:spcBef>
                <a:spcPts val="0"/>
              </a:spcBef>
              <a:spcAft>
                <a:spcPts val="0"/>
              </a:spcAft>
              <a:buFont typeface="Arial" panose="020B0604020202020204" pitchFamily="34" charset="0"/>
              <a:buChar char="●"/>
            </a:pPr>
            <a:r>
              <a:rPr lang="en-US" dirty="0">
                <a:solidFill>
                  <a:srgbClr val="000000"/>
                </a:solidFill>
                <a:highlight>
                  <a:srgbClr val="FFFFFF"/>
                </a:highlight>
                <a:latin typeface="Arial" panose="020B0604020202020204" pitchFamily="34" charset="0"/>
              </a:rPr>
              <a:t>Want to go further? Think about your mental health. Huntsman Mental Health Institute and the Ad Council have resources for you at </a:t>
            </a:r>
            <a:r>
              <a:rPr lang="en-US" dirty="0">
                <a:solidFill>
                  <a:srgbClr val="000000"/>
                </a:solidFill>
                <a:highlight>
                  <a:srgbClr val="FFFFFF"/>
                </a:highlight>
                <a:latin typeface="Arial" panose="020B0604020202020204" pitchFamily="34" charset="0"/>
                <a:hlinkClick r:id="rId4">
                  <a:extLst>
                    <a:ext uri="{A12FA001-AC4F-418D-AE19-62706E023703}">
                      <ahyp:hlinkClr xmlns:ahyp="http://schemas.microsoft.com/office/drawing/2018/hyperlinkcolor" val="tx"/>
                    </a:ext>
                  </a:extLst>
                </a:hlinkClick>
              </a:rPr>
              <a:t>LoveYourMindToday.org</a:t>
            </a:r>
            <a:r>
              <a:rPr lang="en-US" dirty="0">
                <a:solidFill>
                  <a:srgbClr val="000000"/>
                </a:solidFill>
                <a:highlight>
                  <a:srgbClr val="FFFFFF"/>
                </a:highlight>
                <a:latin typeface="Arial" panose="020B0604020202020204" pitchFamily="34" charset="0"/>
              </a:rPr>
              <a:t>. When you’re healthy, you never know how far you can go. This message paid for by (insert brand) </a:t>
            </a:r>
          </a:p>
          <a:p>
            <a:pPr marL="342900" indent="-342900">
              <a:lnSpc>
                <a:spcPct val="115000"/>
              </a:lnSpc>
              <a:spcBef>
                <a:spcPts val="0"/>
              </a:spcBef>
              <a:spcAft>
                <a:spcPts val="0"/>
              </a:spcAft>
              <a:buFont typeface="Arial" panose="020B0604020202020204" pitchFamily="34" charset="0"/>
              <a:buChar char="●"/>
            </a:pPr>
            <a:endParaRPr lang="en-US" dirty="0">
              <a:solidFill>
                <a:srgbClr val="000000"/>
              </a:solidFill>
              <a:highlight>
                <a:srgbClr val="FFFFFF"/>
              </a:highlight>
              <a:latin typeface="Arial" panose="020B0604020202020204" pitchFamily="34" charset="0"/>
            </a:endParaRPr>
          </a:p>
          <a:p>
            <a:pPr marL="342900" indent="-342900">
              <a:lnSpc>
                <a:spcPct val="115000"/>
              </a:lnSpc>
              <a:spcBef>
                <a:spcPts val="0"/>
              </a:spcBef>
              <a:spcAft>
                <a:spcPts val="0"/>
              </a:spcAft>
              <a:buFont typeface="Arial" panose="020B0604020202020204" pitchFamily="34" charset="0"/>
              <a:buChar char="●"/>
            </a:pPr>
            <a:r>
              <a:rPr lang="en-US" dirty="0">
                <a:solidFill>
                  <a:srgbClr val="000000"/>
                </a:solidFill>
                <a:highlight>
                  <a:srgbClr val="FFFFFF"/>
                </a:highlight>
                <a:latin typeface="Arial" panose="020B0604020202020204" pitchFamily="34" charset="0"/>
              </a:rPr>
              <a:t>Taking care of our community means taking care of everyone’s mental health. Huntsman Mental Health Institute and the Ad Council are here to help. Find out more at </a:t>
            </a:r>
            <a:r>
              <a:rPr lang="en-US" dirty="0">
                <a:solidFill>
                  <a:srgbClr val="000000"/>
                </a:solidFill>
                <a:highlight>
                  <a:srgbClr val="FFFFFF"/>
                </a:highlight>
                <a:latin typeface="Arial" panose="020B0604020202020204" pitchFamily="34" charset="0"/>
                <a:hlinkClick r:id="rId4">
                  <a:extLst>
                    <a:ext uri="{A12FA001-AC4F-418D-AE19-62706E023703}">
                      <ahyp:hlinkClr xmlns:ahyp="http://schemas.microsoft.com/office/drawing/2018/hyperlinkcolor" val="tx"/>
                    </a:ext>
                  </a:extLst>
                </a:hlinkClick>
              </a:rPr>
              <a:t>LoveYourMindToday.org</a:t>
            </a:r>
            <a:r>
              <a:rPr lang="en-US" dirty="0">
                <a:solidFill>
                  <a:srgbClr val="000000"/>
                </a:solidFill>
                <a:highlight>
                  <a:srgbClr val="FFFFFF"/>
                </a:highlight>
                <a:latin typeface="Arial" panose="020B0604020202020204" pitchFamily="34" charset="0"/>
              </a:rPr>
              <a:t>. This message supported by (insert brand) </a:t>
            </a:r>
          </a:p>
          <a:p>
            <a:pPr marL="342900" marR="0" indent="-342900">
              <a:lnSpc>
                <a:spcPct val="115000"/>
              </a:lnSpc>
              <a:spcBef>
                <a:spcPts val="0"/>
              </a:spcBef>
              <a:spcAft>
                <a:spcPts val="0"/>
              </a:spcAft>
              <a:buFont typeface="Arial" panose="020B0604020202020204" pitchFamily="34" charset="0"/>
              <a:buChar char="●"/>
            </a:pPr>
            <a:endParaRPr lang="en-US" dirty="0">
              <a:solidFill>
                <a:srgbClr val="000000"/>
              </a:solidFill>
              <a:highlight>
                <a:srgbClr val="FFFFFF"/>
              </a:highlight>
              <a:latin typeface="Arial" panose="020B0604020202020204" pitchFamily="34" charset="0"/>
            </a:endParaRPr>
          </a:p>
          <a:p>
            <a:pPr marL="342900" marR="0" indent="-342900">
              <a:lnSpc>
                <a:spcPct val="115000"/>
              </a:lnSpc>
              <a:spcBef>
                <a:spcPts val="0"/>
              </a:spcBef>
              <a:spcAft>
                <a:spcPts val="0"/>
              </a:spcAft>
              <a:buFont typeface="Arial" panose="020B0604020202020204" pitchFamily="34" charset="0"/>
              <a:buChar char="●"/>
            </a:pPr>
            <a:r>
              <a:rPr lang="en-US" dirty="0">
                <a:solidFill>
                  <a:srgbClr val="000000"/>
                </a:solidFill>
                <a:highlight>
                  <a:srgbClr val="FFFFFF"/>
                </a:highlight>
                <a:latin typeface="Arial" panose="020B0604020202020204" pitchFamily="34" charset="0"/>
              </a:rPr>
              <a:t>There’s a lot going on out there, that’s why it’s especially important to think about your mental health. Huntsman Mental Health Institute and the Ad Council, have resources for you at </a:t>
            </a:r>
            <a:r>
              <a:rPr lang="en-US" dirty="0">
                <a:solidFill>
                  <a:srgbClr val="000000"/>
                </a:solidFill>
                <a:highlight>
                  <a:srgbClr val="FFFFFF"/>
                </a:highlight>
                <a:latin typeface="Arial" panose="020B0604020202020204" pitchFamily="34" charset="0"/>
                <a:hlinkClick r:id="rId4">
                  <a:extLst>
                    <a:ext uri="{A12FA001-AC4F-418D-AE19-62706E023703}">
                      <ahyp:hlinkClr xmlns:ahyp="http://schemas.microsoft.com/office/drawing/2018/hyperlinkcolor" val="tx"/>
                    </a:ext>
                  </a:extLst>
                </a:hlinkClick>
              </a:rPr>
              <a:t>LoveYourMindToday.org</a:t>
            </a:r>
            <a:r>
              <a:rPr lang="en-US" dirty="0">
                <a:solidFill>
                  <a:srgbClr val="000000"/>
                </a:solidFill>
                <a:highlight>
                  <a:srgbClr val="FFFFFF"/>
                </a:highlight>
                <a:latin typeface="Arial" panose="020B0604020202020204" pitchFamily="34" charset="0"/>
              </a:rPr>
              <a:t>. This message paid </a:t>
            </a:r>
            <a:r>
              <a:rPr lang="en-US" sz="1800" u="none" strike="noStrike" dirty="0">
                <a:solidFill>
                  <a:srgbClr val="000000"/>
                </a:solidFill>
                <a:effectLst/>
                <a:highlight>
                  <a:srgbClr val="FFFFFF"/>
                </a:highlight>
                <a:latin typeface="Arial" panose="020B0604020202020204" pitchFamily="34" charset="0"/>
                <a:ea typeface="Arial" panose="020B0604020202020204" pitchFamily="34" charset="0"/>
              </a:rPr>
              <a:t>for by (insert brand) </a:t>
            </a:r>
            <a:endParaRPr lang="en-US" sz="1800" u="none" strike="noStrike" dirty="0">
              <a:effectLst/>
              <a:highlight>
                <a:srgbClr val="FFFFFF"/>
              </a:highlight>
              <a:latin typeface="Arial" panose="020B0604020202020204" pitchFamily="34" charset="0"/>
              <a:ea typeface="Arial" panose="020B0604020202020204" pitchFamily="34" charset="0"/>
            </a:endParaRPr>
          </a:p>
          <a:p>
            <a:pPr marL="285750" indent="-285750">
              <a:buFont typeface="Arial" panose="020B0604020202020204" pitchFamily="34" charset="0"/>
              <a:buChar char="•"/>
            </a:pPr>
            <a:endParaRPr lang="en-US" sz="2000" dirty="0"/>
          </a:p>
          <a:p>
            <a:r>
              <a:rPr lang="en-US" sz="2000" dirty="0"/>
              <a:t>All copy available in Spanish at www.rab.com/loveyourmind</a:t>
            </a:r>
          </a:p>
          <a:p>
            <a:endParaRPr lang="en-US" sz="2000" dirty="0"/>
          </a:p>
        </p:txBody>
      </p:sp>
    </p:spTree>
    <p:extLst>
      <p:ext uri="{BB962C8B-B14F-4D97-AF65-F5344CB8AC3E}">
        <p14:creationId xmlns:p14="http://schemas.microsoft.com/office/powerpoint/2010/main" val="4146842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228600" y="665768"/>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Short Form :15 Radio</a:t>
            </a:r>
            <a:endParaRPr sz="2400" b="1" i="1" dirty="0">
              <a:solidFill>
                <a:srgbClr val="5E5E5E"/>
              </a:solidFill>
              <a:latin typeface="EB Garamond"/>
              <a:ea typeface="EB Garamond"/>
              <a:cs typeface="EB Garamond"/>
              <a:sym typeface="EB Garamond"/>
            </a:endParaRPr>
          </a:p>
        </p:txBody>
      </p:sp>
      <p:pic>
        <p:nvPicPr>
          <p:cNvPr id="6" name="Google Shape;844;p133">
            <a:extLst>
              <a:ext uri="{FF2B5EF4-FFF2-40B4-BE49-F238E27FC236}">
                <a16:creationId xmlns:a16="http://schemas.microsoft.com/office/drawing/2014/main" id="{EDFF1AC2-C383-7EEC-FA8C-0B150350864B}"/>
              </a:ext>
            </a:extLst>
          </p:cNvPr>
          <p:cNvPicPr preferRelativeResize="0"/>
          <p:nvPr/>
        </p:nvPicPr>
        <p:blipFill>
          <a:blip r:embed="rId2">
            <a:alphaModFix/>
          </a:blip>
          <a:stretch>
            <a:fillRect/>
          </a:stretch>
        </p:blipFill>
        <p:spPr>
          <a:xfrm>
            <a:off x="228600" y="6410272"/>
            <a:ext cx="1042551" cy="219128"/>
          </a:xfrm>
          <a:prstGeom prst="rect">
            <a:avLst/>
          </a:prstGeom>
          <a:noFill/>
          <a:ln>
            <a:noFill/>
          </a:ln>
        </p:spPr>
      </p:pic>
      <p:pic>
        <p:nvPicPr>
          <p:cNvPr id="7" name="Google Shape;895;p135">
            <a:extLst>
              <a:ext uri="{FF2B5EF4-FFF2-40B4-BE49-F238E27FC236}">
                <a16:creationId xmlns:a16="http://schemas.microsoft.com/office/drawing/2014/main" id="{D7BADEA4-EDA3-1339-09F1-E7811136C27B}"/>
              </a:ext>
            </a:extLst>
          </p:cNvPr>
          <p:cNvPicPr preferRelativeResize="0"/>
          <p:nvPr/>
        </p:nvPicPr>
        <p:blipFill>
          <a:blip r:embed="rId3">
            <a:alphaModFix amt="64000"/>
          </a:blip>
          <a:stretch>
            <a:fillRect/>
          </a:stretch>
        </p:blipFill>
        <p:spPr>
          <a:xfrm>
            <a:off x="7848600" y="6519836"/>
            <a:ext cx="1174530" cy="210299"/>
          </a:xfrm>
          <a:prstGeom prst="rect">
            <a:avLst/>
          </a:prstGeom>
          <a:noFill/>
          <a:ln>
            <a:noFill/>
          </a:ln>
        </p:spPr>
      </p:pic>
      <p:sp>
        <p:nvSpPr>
          <p:cNvPr id="3" name="TextBox 2">
            <a:extLst>
              <a:ext uri="{FF2B5EF4-FFF2-40B4-BE49-F238E27FC236}">
                <a16:creationId xmlns:a16="http://schemas.microsoft.com/office/drawing/2014/main" id="{27D02576-260A-826F-0859-0BD687D3F35C}"/>
              </a:ext>
            </a:extLst>
          </p:cNvPr>
          <p:cNvSpPr txBox="1"/>
          <p:nvPr/>
        </p:nvSpPr>
        <p:spPr>
          <a:xfrm>
            <a:off x="412530" y="1752600"/>
            <a:ext cx="8274270" cy="4559710"/>
          </a:xfrm>
          <a:prstGeom prst="rect">
            <a:avLst/>
          </a:prstGeom>
          <a:noFill/>
        </p:spPr>
        <p:txBody>
          <a:bodyPr wrap="square">
            <a:spAutoFit/>
          </a:bodyPr>
          <a:lstStyle/>
          <a:p>
            <a:pPr marL="342900" indent="-342900">
              <a:lnSpc>
                <a:spcPct val="115000"/>
              </a:lnSpc>
              <a:spcBef>
                <a:spcPts val="0"/>
              </a:spcBef>
              <a:spcAft>
                <a:spcPts val="0"/>
              </a:spcAft>
              <a:buFont typeface="Arial" panose="020B0604020202020204" pitchFamily="34" charset="0"/>
              <a:buChar char="●"/>
            </a:pPr>
            <a:r>
              <a:rPr lang="en-US" dirty="0">
                <a:solidFill>
                  <a:srgbClr val="000000"/>
                </a:solidFill>
                <a:highlight>
                  <a:srgbClr val="FFFFFF"/>
                </a:highlight>
                <a:latin typeface="Arial" panose="020B0604020202020204" pitchFamily="34" charset="0"/>
              </a:rPr>
              <a:t>Feeling overwhelmed? You’re not alone. Huntsman Mental Health Institute and the Ad Council have resources for you at </a:t>
            </a:r>
            <a:r>
              <a:rPr lang="en-US" dirty="0">
                <a:solidFill>
                  <a:srgbClr val="000000"/>
                </a:solidFill>
                <a:highlight>
                  <a:srgbClr val="FFFFFF"/>
                </a:highlight>
                <a:latin typeface="Arial" panose="020B0604020202020204" pitchFamily="34" charset="0"/>
                <a:hlinkClick r:id="rId4">
                  <a:extLst>
                    <a:ext uri="{A12FA001-AC4F-418D-AE19-62706E023703}">
                      <ahyp:hlinkClr xmlns:ahyp="http://schemas.microsoft.com/office/drawing/2018/hyperlinkcolor" val="tx"/>
                    </a:ext>
                  </a:extLst>
                </a:hlinkClick>
              </a:rPr>
              <a:t>LoveYourMindToday.org</a:t>
            </a:r>
            <a:r>
              <a:rPr lang="en-US" dirty="0">
                <a:solidFill>
                  <a:srgbClr val="000000"/>
                </a:solidFill>
                <a:highlight>
                  <a:srgbClr val="FFFFFF"/>
                </a:highlight>
                <a:latin typeface="Arial" panose="020B0604020202020204" pitchFamily="34" charset="0"/>
              </a:rPr>
              <a:t>. Because your mental health is important. This message paid for by (insert brand) </a:t>
            </a:r>
          </a:p>
          <a:p>
            <a:pPr marL="342900" indent="-342900">
              <a:lnSpc>
                <a:spcPct val="115000"/>
              </a:lnSpc>
              <a:spcBef>
                <a:spcPts val="0"/>
              </a:spcBef>
              <a:spcAft>
                <a:spcPts val="0"/>
              </a:spcAft>
              <a:buFont typeface="Arial" panose="020B0604020202020204" pitchFamily="34" charset="0"/>
              <a:buChar char="●"/>
            </a:pPr>
            <a:endParaRPr lang="en-US" dirty="0">
              <a:solidFill>
                <a:srgbClr val="000000"/>
              </a:solidFill>
              <a:highlight>
                <a:srgbClr val="FFFFFF"/>
              </a:highlight>
              <a:latin typeface="Arial" panose="020B0604020202020204" pitchFamily="34" charset="0"/>
            </a:endParaRPr>
          </a:p>
          <a:p>
            <a:pPr marL="342900" indent="-342900">
              <a:lnSpc>
                <a:spcPct val="115000"/>
              </a:lnSpc>
              <a:spcBef>
                <a:spcPts val="0"/>
              </a:spcBef>
              <a:spcAft>
                <a:spcPts val="0"/>
              </a:spcAft>
              <a:buFont typeface="Arial" panose="020B0604020202020204" pitchFamily="34" charset="0"/>
              <a:buChar char="●"/>
            </a:pPr>
            <a:r>
              <a:rPr lang="en-US" dirty="0">
                <a:solidFill>
                  <a:srgbClr val="000000"/>
                </a:solidFill>
                <a:highlight>
                  <a:srgbClr val="FFFFFF"/>
                </a:highlight>
                <a:latin typeface="Arial" panose="020B0604020202020204" pitchFamily="34" charset="0"/>
              </a:rPr>
              <a:t>Hey. It’s me, your mind, reminding you there’s never a bad time to check out your mental health. Huntsman Mental Health Institute and the Ad Council have resources for us at </a:t>
            </a:r>
            <a:r>
              <a:rPr lang="en-US" dirty="0">
                <a:solidFill>
                  <a:srgbClr val="000000"/>
                </a:solidFill>
                <a:highlight>
                  <a:srgbClr val="FFFFFF"/>
                </a:highlight>
                <a:latin typeface="Arial" panose="020B0604020202020204" pitchFamily="34" charset="0"/>
                <a:hlinkClick r:id="rId4">
                  <a:extLst>
                    <a:ext uri="{A12FA001-AC4F-418D-AE19-62706E023703}">
                      <ahyp:hlinkClr xmlns:ahyp="http://schemas.microsoft.com/office/drawing/2018/hyperlinkcolor" val="tx"/>
                    </a:ext>
                  </a:extLst>
                </a:hlinkClick>
              </a:rPr>
              <a:t>LoveYourMindToday.org</a:t>
            </a:r>
            <a:r>
              <a:rPr lang="en-US" dirty="0">
                <a:solidFill>
                  <a:srgbClr val="000000"/>
                </a:solidFill>
                <a:highlight>
                  <a:srgbClr val="FFFFFF"/>
                </a:highlight>
                <a:latin typeface="Arial" panose="020B0604020202020204" pitchFamily="34" charset="0"/>
              </a:rPr>
              <a:t>. This message paid for by (insert brand).</a:t>
            </a:r>
          </a:p>
          <a:p>
            <a:endParaRPr lang="en-US" sz="2000" dirty="0"/>
          </a:p>
          <a:p>
            <a:endParaRPr lang="en-US" sz="2000" dirty="0"/>
          </a:p>
          <a:p>
            <a:r>
              <a:rPr lang="en-US" sz="2000" dirty="0"/>
              <a:t>All copy available in Spanish at www.rab.com/loveyourmind</a:t>
            </a:r>
          </a:p>
          <a:p>
            <a:endParaRPr lang="en-US" sz="20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13434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304800" y="304800"/>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Live Read</a:t>
            </a:r>
            <a:endParaRPr sz="2400" b="1" i="1" dirty="0">
              <a:solidFill>
                <a:srgbClr val="5E5E5E"/>
              </a:solidFill>
              <a:latin typeface="EB Garamond"/>
              <a:ea typeface="EB Garamond"/>
              <a:cs typeface="EB Garamond"/>
              <a:sym typeface="EB Garamond"/>
            </a:endParaRPr>
          </a:p>
        </p:txBody>
      </p:sp>
      <p:pic>
        <p:nvPicPr>
          <p:cNvPr id="6" name="Google Shape;844;p133">
            <a:extLst>
              <a:ext uri="{FF2B5EF4-FFF2-40B4-BE49-F238E27FC236}">
                <a16:creationId xmlns:a16="http://schemas.microsoft.com/office/drawing/2014/main" id="{EDFF1AC2-C383-7EEC-FA8C-0B150350864B}"/>
              </a:ext>
            </a:extLst>
          </p:cNvPr>
          <p:cNvPicPr preferRelativeResize="0"/>
          <p:nvPr/>
        </p:nvPicPr>
        <p:blipFill>
          <a:blip r:embed="rId2">
            <a:alphaModFix/>
          </a:blip>
          <a:stretch>
            <a:fillRect/>
          </a:stretch>
        </p:blipFill>
        <p:spPr>
          <a:xfrm>
            <a:off x="304800" y="6248400"/>
            <a:ext cx="1042551" cy="219128"/>
          </a:xfrm>
          <a:prstGeom prst="rect">
            <a:avLst/>
          </a:prstGeom>
          <a:noFill/>
          <a:ln>
            <a:noFill/>
          </a:ln>
        </p:spPr>
      </p:pic>
      <p:pic>
        <p:nvPicPr>
          <p:cNvPr id="7" name="Google Shape;895;p135">
            <a:extLst>
              <a:ext uri="{FF2B5EF4-FFF2-40B4-BE49-F238E27FC236}">
                <a16:creationId xmlns:a16="http://schemas.microsoft.com/office/drawing/2014/main" id="{D7BADEA4-EDA3-1339-09F1-E7811136C27B}"/>
              </a:ext>
            </a:extLst>
          </p:cNvPr>
          <p:cNvPicPr preferRelativeResize="0"/>
          <p:nvPr/>
        </p:nvPicPr>
        <p:blipFill>
          <a:blip r:embed="rId3">
            <a:alphaModFix amt="64000"/>
          </a:blip>
          <a:stretch>
            <a:fillRect/>
          </a:stretch>
        </p:blipFill>
        <p:spPr>
          <a:xfrm>
            <a:off x="7705719" y="6435244"/>
            <a:ext cx="1174530" cy="210299"/>
          </a:xfrm>
          <a:prstGeom prst="rect">
            <a:avLst/>
          </a:prstGeom>
          <a:noFill/>
          <a:ln>
            <a:noFill/>
          </a:ln>
        </p:spPr>
      </p:pic>
      <p:sp>
        <p:nvSpPr>
          <p:cNvPr id="12" name="TextBox 11">
            <a:extLst>
              <a:ext uri="{FF2B5EF4-FFF2-40B4-BE49-F238E27FC236}">
                <a16:creationId xmlns:a16="http://schemas.microsoft.com/office/drawing/2014/main" id="{5488A552-04BA-2B3D-3BB1-3472AF6D81F3}"/>
              </a:ext>
            </a:extLst>
          </p:cNvPr>
          <p:cNvSpPr txBox="1"/>
          <p:nvPr/>
        </p:nvSpPr>
        <p:spPr>
          <a:xfrm>
            <a:off x="2182852" y="5791200"/>
            <a:ext cx="4778296" cy="923330"/>
          </a:xfrm>
          <a:prstGeom prst="rect">
            <a:avLst/>
          </a:prstGeom>
          <a:noFill/>
        </p:spPr>
        <p:txBody>
          <a:bodyPr wrap="square">
            <a:spAutoFit/>
          </a:bodyPr>
          <a:lstStyle/>
          <a:p>
            <a:pPr algn="ctr"/>
            <a:r>
              <a:rPr lang="en-US" sz="1800" dirty="0"/>
              <a:t>Additional scripts at </a:t>
            </a:r>
            <a:r>
              <a:rPr lang="en-US" sz="1800" dirty="0">
                <a:hlinkClick r:id="rId4"/>
              </a:rPr>
              <a:t>www.rab.com/loveyourmind</a:t>
            </a:r>
            <a:r>
              <a:rPr lang="en-US" sz="1800" dirty="0"/>
              <a:t>. All copy available in English &amp; Spanish.</a:t>
            </a:r>
          </a:p>
        </p:txBody>
      </p:sp>
      <p:pic>
        <p:nvPicPr>
          <p:cNvPr id="3" name="Picture 2">
            <a:extLst>
              <a:ext uri="{FF2B5EF4-FFF2-40B4-BE49-F238E27FC236}">
                <a16:creationId xmlns:a16="http://schemas.microsoft.com/office/drawing/2014/main" id="{6E83C534-182A-F5C5-D054-9F321D46EDE4}"/>
              </a:ext>
            </a:extLst>
          </p:cNvPr>
          <p:cNvPicPr>
            <a:picLocks noChangeAspect="1"/>
          </p:cNvPicPr>
          <p:nvPr/>
        </p:nvPicPr>
        <p:blipFill>
          <a:blip r:embed="rId5"/>
          <a:stretch>
            <a:fillRect/>
          </a:stretch>
        </p:blipFill>
        <p:spPr>
          <a:xfrm>
            <a:off x="128256" y="1754181"/>
            <a:ext cx="2994124" cy="38820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A0F9FB6-ACF5-5DD2-DF32-BDB57B5A6D53}"/>
              </a:ext>
            </a:extLst>
          </p:cNvPr>
          <p:cNvPicPr>
            <a:picLocks noChangeAspect="1"/>
          </p:cNvPicPr>
          <p:nvPr/>
        </p:nvPicPr>
        <p:blipFill rotWithShape="1">
          <a:blip r:embed="rId6"/>
          <a:srcRect l="6446" r="7998"/>
          <a:stretch/>
        </p:blipFill>
        <p:spPr>
          <a:xfrm>
            <a:off x="2691146" y="298401"/>
            <a:ext cx="3330476" cy="493420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84346F-32C5-3F64-B70E-38C3EDDF4331}"/>
              </a:ext>
            </a:extLst>
          </p:cNvPr>
          <p:cNvPicPr>
            <a:picLocks noChangeAspect="1"/>
          </p:cNvPicPr>
          <p:nvPr/>
        </p:nvPicPr>
        <p:blipFill>
          <a:blip r:embed="rId7"/>
          <a:stretch>
            <a:fillRect/>
          </a:stretch>
        </p:blipFill>
        <p:spPr>
          <a:xfrm>
            <a:off x="5837613" y="816618"/>
            <a:ext cx="3245017" cy="4921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304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304800" y="304800"/>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Host/Influencer Talk Points</a:t>
            </a:r>
            <a:endParaRPr sz="2400" b="1" i="1" dirty="0">
              <a:solidFill>
                <a:srgbClr val="5E5E5E"/>
              </a:solidFill>
              <a:latin typeface="EB Garamond"/>
              <a:ea typeface="EB Garamond"/>
              <a:cs typeface="EB Garamond"/>
              <a:sym typeface="EB Garamond"/>
            </a:endParaRPr>
          </a:p>
        </p:txBody>
      </p:sp>
      <p:pic>
        <p:nvPicPr>
          <p:cNvPr id="6" name="Google Shape;844;p133">
            <a:extLst>
              <a:ext uri="{FF2B5EF4-FFF2-40B4-BE49-F238E27FC236}">
                <a16:creationId xmlns:a16="http://schemas.microsoft.com/office/drawing/2014/main" id="{EDFF1AC2-C383-7EEC-FA8C-0B150350864B}"/>
              </a:ext>
            </a:extLst>
          </p:cNvPr>
          <p:cNvPicPr preferRelativeResize="0"/>
          <p:nvPr/>
        </p:nvPicPr>
        <p:blipFill>
          <a:blip r:embed="rId2">
            <a:alphaModFix/>
          </a:blip>
          <a:stretch>
            <a:fillRect/>
          </a:stretch>
        </p:blipFill>
        <p:spPr>
          <a:xfrm>
            <a:off x="304800" y="6248400"/>
            <a:ext cx="1042551" cy="219128"/>
          </a:xfrm>
          <a:prstGeom prst="rect">
            <a:avLst/>
          </a:prstGeom>
          <a:noFill/>
          <a:ln>
            <a:noFill/>
          </a:ln>
        </p:spPr>
      </p:pic>
      <p:pic>
        <p:nvPicPr>
          <p:cNvPr id="7" name="Google Shape;895;p135">
            <a:extLst>
              <a:ext uri="{FF2B5EF4-FFF2-40B4-BE49-F238E27FC236}">
                <a16:creationId xmlns:a16="http://schemas.microsoft.com/office/drawing/2014/main" id="{D7BADEA4-EDA3-1339-09F1-E7811136C27B}"/>
              </a:ext>
            </a:extLst>
          </p:cNvPr>
          <p:cNvPicPr preferRelativeResize="0"/>
          <p:nvPr/>
        </p:nvPicPr>
        <p:blipFill>
          <a:blip r:embed="rId3">
            <a:alphaModFix amt="64000"/>
          </a:blip>
          <a:stretch>
            <a:fillRect/>
          </a:stretch>
        </p:blipFill>
        <p:spPr>
          <a:xfrm>
            <a:off x="7705719" y="6435244"/>
            <a:ext cx="1174530" cy="210299"/>
          </a:xfrm>
          <a:prstGeom prst="rect">
            <a:avLst/>
          </a:prstGeom>
          <a:noFill/>
          <a:ln>
            <a:noFill/>
          </a:ln>
        </p:spPr>
      </p:pic>
      <p:sp>
        <p:nvSpPr>
          <p:cNvPr id="9" name="TextBox 8">
            <a:extLst>
              <a:ext uri="{FF2B5EF4-FFF2-40B4-BE49-F238E27FC236}">
                <a16:creationId xmlns:a16="http://schemas.microsoft.com/office/drawing/2014/main" id="{FA06D9A7-ACBF-7376-B910-5D8DEFAF87F8}"/>
              </a:ext>
            </a:extLst>
          </p:cNvPr>
          <p:cNvSpPr txBox="1"/>
          <p:nvPr/>
        </p:nvSpPr>
        <p:spPr>
          <a:xfrm>
            <a:off x="2133670" y="5906869"/>
            <a:ext cx="4778296" cy="646331"/>
          </a:xfrm>
          <a:prstGeom prst="rect">
            <a:avLst/>
          </a:prstGeom>
          <a:noFill/>
        </p:spPr>
        <p:txBody>
          <a:bodyPr wrap="square">
            <a:spAutoFit/>
          </a:bodyPr>
          <a:lstStyle/>
          <a:p>
            <a:pPr algn="ctr"/>
            <a:r>
              <a:rPr lang="en-US" sz="1800" dirty="0"/>
              <a:t>Talk points available for :30/:60 Spanish and English at www.rab.com/</a:t>
            </a:r>
            <a:r>
              <a:rPr lang="en-US" dirty="0"/>
              <a:t>loveyourmind</a:t>
            </a:r>
            <a:endParaRPr lang="en-US" sz="1800" dirty="0"/>
          </a:p>
        </p:txBody>
      </p:sp>
      <p:pic>
        <p:nvPicPr>
          <p:cNvPr id="4" name="Picture 3">
            <a:extLst>
              <a:ext uri="{FF2B5EF4-FFF2-40B4-BE49-F238E27FC236}">
                <a16:creationId xmlns:a16="http://schemas.microsoft.com/office/drawing/2014/main" id="{1AA62327-7E8E-7079-2EF8-CCF15600A5B8}"/>
              </a:ext>
            </a:extLst>
          </p:cNvPr>
          <p:cNvPicPr>
            <a:picLocks noChangeAspect="1"/>
          </p:cNvPicPr>
          <p:nvPr/>
        </p:nvPicPr>
        <p:blipFill>
          <a:blip r:embed="rId4"/>
          <a:stretch>
            <a:fillRect/>
          </a:stretch>
        </p:blipFill>
        <p:spPr>
          <a:xfrm>
            <a:off x="301831" y="915007"/>
            <a:ext cx="3352800" cy="45033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125BD14-D3FC-E855-6654-84A011B64A1F}"/>
              </a:ext>
            </a:extLst>
          </p:cNvPr>
          <p:cNvPicPr>
            <a:picLocks noChangeAspect="1"/>
          </p:cNvPicPr>
          <p:nvPr/>
        </p:nvPicPr>
        <p:blipFill>
          <a:blip r:embed="rId5"/>
          <a:stretch>
            <a:fillRect/>
          </a:stretch>
        </p:blipFill>
        <p:spPr>
          <a:xfrm>
            <a:off x="2329765" y="1826882"/>
            <a:ext cx="2819400" cy="369986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FD16C2C-1FF2-9125-4257-C28C883A3D60}"/>
              </a:ext>
            </a:extLst>
          </p:cNvPr>
          <p:cNvPicPr>
            <a:picLocks noChangeAspect="1"/>
          </p:cNvPicPr>
          <p:nvPr/>
        </p:nvPicPr>
        <p:blipFill>
          <a:blip r:embed="rId6"/>
          <a:stretch>
            <a:fillRect/>
          </a:stretch>
        </p:blipFill>
        <p:spPr>
          <a:xfrm>
            <a:off x="4231497" y="573018"/>
            <a:ext cx="2942634" cy="399831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CB9D163-4368-4821-C594-972980625BFD}"/>
              </a:ext>
            </a:extLst>
          </p:cNvPr>
          <p:cNvPicPr>
            <a:picLocks noChangeAspect="1"/>
          </p:cNvPicPr>
          <p:nvPr/>
        </p:nvPicPr>
        <p:blipFill rotWithShape="1">
          <a:blip r:embed="rId7"/>
          <a:srcRect r="7046" b="289"/>
          <a:stretch/>
        </p:blipFill>
        <p:spPr>
          <a:xfrm>
            <a:off x="5937614" y="1377899"/>
            <a:ext cx="2942635" cy="42847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944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304800" y="381000"/>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Digital</a:t>
            </a:r>
            <a:endParaRPr sz="2400" b="1" i="1" dirty="0">
              <a:solidFill>
                <a:srgbClr val="5E5E5E"/>
              </a:solidFill>
              <a:latin typeface="EB Garamond"/>
              <a:ea typeface="EB Garamond"/>
              <a:cs typeface="EB Garamond"/>
              <a:sym typeface="EB Garamond"/>
            </a:endParaRPr>
          </a:p>
        </p:txBody>
      </p:sp>
      <p:pic>
        <p:nvPicPr>
          <p:cNvPr id="3" name="Picture 2">
            <a:extLst>
              <a:ext uri="{FF2B5EF4-FFF2-40B4-BE49-F238E27FC236}">
                <a16:creationId xmlns:a16="http://schemas.microsoft.com/office/drawing/2014/main" id="{DFB8D1E5-DFCA-1A26-6201-E346B219444A}"/>
              </a:ext>
            </a:extLst>
          </p:cNvPr>
          <p:cNvPicPr>
            <a:picLocks noChangeAspect="1"/>
          </p:cNvPicPr>
          <p:nvPr/>
        </p:nvPicPr>
        <p:blipFill>
          <a:blip r:embed="rId2"/>
          <a:stretch>
            <a:fillRect/>
          </a:stretch>
        </p:blipFill>
        <p:spPr>
          <a:xfrm>
            <a:off x="16555" y="1657501"/>
            <a:ext cx="9110889" cy="5200499"/>
          </a:xfrm>
          <a:prstGeom prst="rect">
            <a:avLst/>
          </a:prstGeom>
        </p:spPr>
      </p:pic>
    </p:spTree>
    <p:extLst>
      <p:ext uri="{BB962C8B-B14F-4D97-AF65-F5344CB8AC3E}">
        <p14:creationId xmlns:p14="http://schemas.microsoft.com/office/powerpoint/2010/main" val="2601255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31;p2">
            <a:extLst>
              <a:ext uri="{FF2B5EF4-FFF2-40B4-BE49-F238E27FC236}">
                <a16:creationId xmlns:a16="http://schemas.microsoft.com/office/drawing/2014/main" id="{B1E102FB-871A-D4B1-A113-B5DAC3FF726F}"/>
              </a:ext>
            </a:extLst>
          </p:cNvPr>
          <p:cNvSpPr txBox="1"/>
          <p:nvPr/>
        </p:nvSpPr>
        <p:spPr>
          <a:xfrm>
            <a:off x="304800" y="381000"/>
            <a:ext cx="6869331" cy="463204"/>
          </a:xfrm>
          <a:prstGeom prst="rect">
            <a:avLst/>
          </a:prstGeom>
          <a:noFill/>
          <a:ln>
            <a:noFill/>
          </a:ln>
        </p:spPr>
        <p:txBody>
          <a:bodyPr spcFirstLastPara="1" wrap="square" lIns="19050" tIns="19050" rIns="19050" bIns="19050" anchor="t" anchorCtr="0">
            <a:spAutoFit/>
          </a:bodyPr>
          <a:lstStyle/>
          <a:p>
            <a:pPr algn="just">
              <a:lnSpc>
                <a:spcPct val="115000"/>
              </a:lnSpc>
              <a:buClr>
                <a:srgbClr val="000000"/>
              </a:buClr>
              <a:buSzPts val="1100"/>
            </a:pPr>
            <a:r>
              <a:rPr lang="en-US" sz="2400" b="1" i="1" dirty="0">
                <a:solidFill>
                  <a:srgbClr val="5E5E5E"/>
                </a:solidFill>
                <a:latin typeface="EB Garamond"/>
                <a:ea typeface="EB Garamond"/>
                <a:cs typeface="EB Garamond"/>
                <a:sym typeface="EB Garamond"/>
              </a:rPr>
              <a:t>Digital</a:t>
            </a:r>
            <a:endParaRPr sz="2400" b="1" i="1" dirty="0">
              <a:solidFill>
                <a:srgbClr val="5E5E5E"/>
              </a:solidFill>
              <a:latin typeface="EB Garamond"/>
              <a:ea typeface="EB Garamond"/>
              <a:cs typeface="EB Garamond"/>
              <a:sym typeface="EB Garamond"/>
            </a:endParaRPr>
          </a:p>
        </p:txBody>
      </p:sp>
      <p:pic>
        <p:nvPicPr>
          <p:cNvPr id="2" name="Picture 1">
            <a:extLst>
              <a:ext uri="{FF2B5EF4-FFF2-40B4-BE49-F238E27FC236}">
                <a16:creationId xmlns:a16="http://schemas.microsoft.com/office/drawing/2014/main" id="{00DFAF8B-DEB3-BF5C-6649-ADC5B7813C92}"/>
              </a:ext>
            </a:extLst>
          </p:cNvPr>
          <p:cNvPicPr>
            <a:picLocks noChangeAspect="1"/>
          </p:cNvPicPr>
          <p:nvPr/>
        </p:nvPicPr>
        <p:blipFill>
          <a:blip r:embed="rId2"/>
          <a:stretch>
            <a:fillRect/>
          </a:stretch>
        </p:blipFill>
        <p:spPr>
          <a:xfrm>
            <a:off x="0" y="1143000"/>
            <a:ext cx="9152149" cy="4572000"/>
          </a:xfrm>
          <a:prstGeom prst="rect">
            <a:avLst/>
          </a:prstGeom>
        </p:spPr>
      </p:pic>
    </p:spTree>
    <p:extLst>
      <p:ext uri="{BB962C8B-B14F-4D97-AF65-F5344CB8AC3E}">
        <p14:creationId xmlns:p14="http://schemas.microsoft.com/office/powerpoint/2010/main" val="1991917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a:t>Join the Movement: Next Steps</a:t>
            </a:r>
          </a:p>
        </p:txBody>
      </p:sp>
      <p:sp>
        <p:nvSpPr>
          <p:cNvPr id="3" name="Content Placeholder 2"/>
          <p:cNvSpPr>
            <a:spLocks noGrp="1"/>
          </p:cNvSpPr>
          <p:nvPr>
            <p:ph idx="1"/>
          </p:nvPr>
        </p:nvSpPr>
        <p:spPr/>
        <p:txBody>
          <a:bodyPr/>
          <a:lstStyle/>
          <a:p>
            <a:pPr>
              <a:defRPr/>
            </a:pPr>
            <a:r>
              <a:rPr lang="en-US" sz="2000" i="1" dirty="0">
                <a:latin typeface="+mj-lt"/>
              </a:rPr>
              <a:t>Advertiser X</a:t>
            </a:r>
            <a:r>
              <a:rPr lang="en-US" sz="2000" dirty="0">
                <a:latin typeface="+mj-lt"/>
              </a:rPr>
              <a:t> “Joins the Movement” and allocates budget.</a:t>
            </a:r>
          </a:p>
          <a:p>
            <a:pPr>
              <a:defRPr/>
            </a:pPr>
            <a:endParaRPr lang="en-US" sz="2000" dirty="0">
              <a:latin typeface="+mj-lt"/>
            </a:endParaRPr>
          </a:p>
          <a:p>
            <a:pPr>
              <a:defRPr/>
            </a:pPr>
            <a:r>
              <a:rPr lang="en-US" sz="2000" dirty="0">
                <a:latin typeface="+mj-lt"/>
              </a:rPr>
              <a:t>Radio station creates media schedule.</a:t>
            </a:r>
          </a:p>
          <a:p>
            <a:pPr>
              <a:defRPr/>
            </a:pPr>
            <a:endParaRPr lang="en-US" sz="2000" dirty="0">
              <a:latin typeface="+mj-lt"/>
            </a:endParaRPr>
          </a:p>
          <a:p>
            <a:pPr>
              <a:defRPr/>
            </a:pPr>
            <a:r>
              <a:rPr lang="en-US" sz="2000" dirty="0">
                <a:latin typeface="+mj-lt"/>
              </a:rPr>
              <a:t>Radio station and Advertiser X create sponsorship tag copy per Ad Council guidelines and submits by clicking the approval link via </a:t>
            </a:r>
            <a:r>
              <a:rPr lang="en-US" sz="2000" dirty="0">
                <a:latin typeface="+mj-lt"/>
                <a:hlinkClick r:id="rId2"/>
              </a:rPr>
              <a:t>www.rab.com/loveyourmind</a:t>
            </a:r>
            <a:r>
              <a:rPr lang="en-US" sz="2000" dirty="0">
                <a:latin typeface="+mj-lt"/>
              </a:rPr>
              <a:t> for Ad Council approval or feedback.</a:t>
            </a:r>
          </a:p>
          <a:p>
            <a:pPr>
              <a:defRPr/>
            </a:pPr>
            <a:endParaRPr lang="en-US" sz="2000" dirty="0">
              <a:latin typeface="+mj-lt"/>
            </a:endParaRPr>
          </a:p>
          <a:p>
            <a:pPr>
              <a:defRPr/>
            </a:pPr>
            <a:r>
              <a:rPr lang="en-US" sz="2000" dirty="0">
                <a:latin typeface="+mj-lt"/>
              </a:rPr>
              <a:t>Plan activation timeline including commercial creative and station</a:t>
            </a:r>
            <a:r>
              <a:rPr lang="en-US" altLang="en-US" sz="2000" dirty="0">
                <a:solidFill>
                  <a:srgbClr val="FF0000"/>
                </a:solidFill>
              </a:rPr>
              <a:t>-</a:t>
            </a:r>
            <a:r>
              <a:rPr lang="en-US" sz="2000" dirty="0">
                <a:latin typeface="+mj-lt"/>
              </a:rPr>
              <a:t>produced spots (if required).</a:t>
            </a:r>
          </a:p>
          <a:p>
            <a:pPr>
              <a:defRPr/>
            </a:pPr>
            <a:endParaRPr lang="en-US" sz="2000" dirty="0">
              <a:latin typeface="+mj-lt"/>
            </a:endParaRPr>
          </a:p>
          <a:p>
            <a:pPr>
              <a:defRPr/>
            </a:pPr>
            <a:r>
              <a:rPr lang="en-US" sz="2000" dirty="0">
                <a:latin typeface="+mj-lt"/>
              </a:rPr>
              <a:t>Launch campaign.</a:t>
            </a:r>
          </a:p>
          <a:p>
            <a:pPr>
              <a:defRPr/>
            </a:pPr>
            <a:endParaRPr lang="en-US" sz="2800" dirty="0">
              <a:latin typeface="+mj-lt"/>
            </a:endParaRPr>
          </a:p>
          <a:p>
            <a:pPr>
              <a:defRPr/>
            </a:pPr>
            <a:endParaRPr lang="en-US" sz="2800" dirty="0">
              <a:latin typeface="+mj-lt"/>
            </a:endParaRPr>
          </a:p>
        </p:txBody>
      </p:sp>
    </p:spTree>
    <p:extLst>
      <p:ext uri="{BB962C8B-B14F-4D97-AF65-F5344CB8AC3E}">
        <p14:creationId xmlns:p14="http://schemas.microsoft.com/office/powerpoint/2010/main" val="2324982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71DABA03-3096-4C5C-A9C5-B682F3B40B2A}"/>
              </a:ext>
            </a:extLst>
          </p:cNvPr>
          <p:cNvSpPr>
            <a:spLocks noGrp="1" noChangeArrowheads="1"/>
          </p:cNvSpPr>
          <p:nvPr>
            <p:ph type="title"/>
          </p:nvPr>
        </p:nvSpPr>
        <p:spPr/>
        <p:txBody>
          <a:bodyPr/>
          <a:lstStyle/>
          <a:p>
            <a:pPr eaLnBrk="1" hangingPunct="1"/>
            <a:r>
              <a:rPr lang="en-US" altLang="en-US"/>
              <a:t>Agenda</a:t>
            </a:r>
          </a:p>
        </p:txBody>
      </p:sp>
      <p:sp>
        <p:nvSpPr>
          <p:cNvPr id="16387" name="Rectangle 5">
            <a:extLst>
              <a:ext uri="{FF2B5EF4-FFF2-40B4-BE49-F238E27FC236}">
                <a16:creationId xmlns:a16="http://schemas.microsoft.com/office/drawing/2014/main" id="{DB6CE156-E5BB-48E5-AFF1-026C22DB2D38}"/>
              </a:ext>
            </a:extLst>
          </p:cNvPr>
          <p:cNvSpPr>
            <a:spLocks noGrp="1" noChangeArrowheads="1"/>
          </p:cNvSpPr>
          <p:nvPr>
            <p:ph type="body" idx="1"/>
          </p:nvPr>
        </p:nvSpPr>
        <p:spPr/>
        <p:txBody>
          <a:bodyPr/>
          <a:lstStyle/>
          <a:p>
            <a:pPr eaLnBrk="1" hangingPunct="1"/>
            <a:endParaRPr lang="en-US" altLang="en-US" sz="2000" dirty="0"/>
          </a:p>
          <a:p>
            <a:pPr eaLnBrk="1" hangingPunct="1"/>
            <a:r>
              <a:rPr lang="en-US" altLang="en-US" sz="2000" dirty="0"/>
              <a:t>America’s Mental Health Crisis</a:t>
            </a:r>
          </a:p>
          <a:p>
            <a:pPr eaLnBrk="1" hangingPunct="1"/>
            <a:endParaRPr lang="en-US" altLang="en-US" sz="2000" dirty="0"/>
          </a:p>
          <a:p>
            <a:pPr eaLnBrk="1" hangingPunct="1"/>
            <a:r>
              <a:rPr lang="en-US" altLang="en-US" sz="2000" dirty="0"/>
              <a:t>Leading with Purpose Builds Brands</a:t>
            </a:r>
          </a:p>
          <a:p>
            <a:pPr eaLnBrk="1" hangingPunct="1"/>
            <a:endParaRPr lang="en-US" altLang="en-US" sz="2000" dirty="0"/>
          </a:p>
          <a:p>
            <a:pPr eaLnBrk="1" hangingPunct="1"/>
            <a:r>
              <a:rPr lang="en-US" altLang="en-US" sz="2000" dirty="0"/>
              <a:t>Radio’s Supports Communities to Inspire Action</a:t>
            </a:r>
          </a:p>
          <a:p>
            <a:pPr eaLnBrk="1" hangingPunct="1"/>
            <a:endParaRPr lang="en-US" altLang="en-US" sz="2000" dirty="0"/>
          </a:p>
          <a:p>
            <a:pPr eaLnBrk="1" hangingPunct="1"/>
            <a:r>
              <a:rPr lang="en-US" altLang="en-US" sz="2000" dirty="0"/>
              <a:t>Partnership with the Ad Council &amp; Huntsman Mental Health Institute</a:t>
            </a:r>
          </a:p>
          <a:p>
            <a:pPr eaLnBrk="1" hangingPunct="1"/>
            <a:endParaRPr lang="en-US" altLang="en-US" sz="2000" dirty="0"/>
          </a:p>
          <a:p>
            <a:pPr eaLnBrk="1" hangingPunct="1"/>
            <a:r>
              <a:rPr lang="en-US" altLang="en-US" sz="2000" dirty="0"/>
              <a:t>Join the Movement</a:t>
            </a:r>
          </a:p>
          <a:p>
            <a:pPr eaLnBrk="1" hangingPunct="1"/>
            <a:endParaRPr lang="en-US" altLang="en-US" sz="2000" dirty="0"/>
          </a:p>
          <a:p>
            <a:pPr eaLnBrk="1" hangingPunct="1"/>
            <a:endParaRPr lang="en-US" altLang="en-US" sz="2000" dirty="0"/>
          </a:p>
          <a:p>
            <a:pPr eaLnBrk="1" hangingPunct="1"/>
            <a:endParaRPr lang="en-US" altLang="en-US" sz="2000" dirty="0"/>
          </a:p>
          <a:p>
            <a:pPr marL="457200" lvl="1" indent="0" eaLnBrk="1" hangingPunct="1">
              <a:buFontTx/>
              <a:buNone/>
            </a:pPr>
            <a:endParaRPr lang="en-US" altLang="en-US" sz="1800" dirty="0"/>
          </a:p>
          <a:p>
            <a:pPr marL="0" indent="0" eaLnBrk="1" hangingPunct="1">
              <a:buNone/>
            </a:pPr>
            <a:endParaRPr lang="en-US" altLang="en-US" sz="2000" dirty="0"/>
          </a:p>
          <a:p>
            <a:pPr eaLnBrk="1" hangingPunct="1"/>
            <a:endParaRPr lang="en-US" altLang="en-US" sz="200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subTitle" idx="1"/>
          </p:nvPr>
        </p:nvSpPr>
        <p:spPr>
          <a:xfrm>
            <a:off x="609600" y="2362200"/>
            <a:ext cx="8077200" cy="990600"/>
          </a:xfrm>
        </p:spPr>
        <p:txBody>
          <a:bodyPr/>
          <a:lstStyle/>
          <a:p>
            <a:pPr eaLnBrk="1" hangingPunct="1"/>
            <a:r>
              <a:rPr lang="en-US" altLang="en-US" sz="2400" b="1" dirty="0"/>
              <a:t>ABOUT THE AD COUNCIL</a:t>
            </a:r>
            <a:endParaRPr lang="en-US" altLang="en-US" sz="2400" b="1" i="1" dirty="0"/>
          </a:p>
        </p:txBody>
      </p:sp>
      <p:pic>
        <p:nvPicPr>
          <p:cNvPr id="2" name="Google Shape;164;p19">
            <a:extLst>
              <a:ext uri="{FF2B5EF4-FFF2-40B4-BE49-F238E27FC236}">
                <a16:creationId xmlns:a16="http://schemas.microsoft.com/office/drawing/2014/main" id="{8D0E5D1A-EA9A-B0C2-19D5-A395CA4D9A18}"/>
              </a:ext>
            </a:extLst>
          </p:cNvPr>
          <p:cNvPicPr preferRelativeResize="0"/>
          <p:nvPr/>
        </p:nvPicPr>
        <p:blipFill>
          <a:blip r:embed="rId2">
            <a:alphaModFix/>
            <a:duotone>
              <a:prstClr val="black"/>
              <a:srgbClr val="262626">
                <a:tint val="45000"/>
                <a:satMod val="400000"/>
              </a:srgbClr>
            </a:duotone>
          </a:blip>
          <a:stretch>
            <a:fillRect/>
          </a:stretch>
        </p:blipFill>
        <p:spPr>
          <a:xfrm>
            <a:off x="4159297" y="3124200"/>
            <a:ext cx="977805" cy="990600"/>
          </a:xfrm>
          <a:prstGeom prst="rect">
            <a:avLst/>
          </a:prstGeom>
          <a:noFill/>
          <a:ln>
            <a:noFill/>
          </a:ln>
        </p:spPr>
      </p:pic>
    </p:spTree>
    <p:extLst>
      <p:ext uri="{BB962C8B-B14F-4D97-AF65-F5344CB8AC3E}">
        <p14:creationId xmlns:p14="http://schemas.microsoft.com/office/powerpoint/2010/main" val="2530634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16FE1E9-726C-4906-99B7-6B1F8AA22FA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508375"/>
            <a:ext cx="2492375" cy="2492375"/>
          </a:xfrm>
          <a:prstGeom prst="rect">
            <a:avLst/>
          </a:prstGeom>
        </p:spPr>
      </p:pic>
      <p:pic>
        <p:nvPicPr>
          <p:cNvPr id="3" name="Picture 2" descr="A person posing for the camera&#10;&#10;Description automatically generated">
            <a:extLst>
              <a:ext uri="{FF2B5EF4-FFF2-40B4-BE49-F238E27FC236}">
                <a16:creationId xmlns:a16="http://schemas.microsoft.com/office/drawing/2014/main" id="{07368BBD-0B97-4FB4-B9DC-23C640973C3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41379" t="-166" r="2667" b="166"/>
          <a:stretch/>
        </p:blipFill>
        <p:spPr>
          <a:xfrm>
            <a:off x="2515912" y="869804"/>
            <a:ext cx="1164329" cy="1163895"/>
          </a:xfrm>
          <a:prstGeom prst="rect">
            <a:avLst/>
          </a:prstGeom>
        </p:spPr>
      </p:pic>
      <p:pic>
        <p:nvPicPr>
          <p:cNvPr id="20" name="Picture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12369" y="1466770"/>
            <a:ext cx="576263" cy="581105"/>
          </a:xfrm>
          <a:prstGeom prst="rect">
            <a:avLst/>
          </a:prstGeom>
        </p:spPr>
      </p:pic>
      <p:sp>
        <p:nvSpPr>
          <p:cNvPr id="13" name="Rectangle 12"/>
          <p:cNvSpPr/>
          <p:nvPr/>
        </p:nvSpPr>
        <p:spPr>
          <a:xfrm>
            <a:off x="2497868" y="2053555"/>
            <a:ext cx="2610678" cy="2653361"/>
          </a:xfrm>
          <a:prstGeom prst="rect">
            <a:avLst/>
          </a:prstGeom>
          <a:solidFill>
            <a:srgbClr val="15A8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02857" tIns="0" rIns="34286" bIns="0" numCol="1" spcCol="0" rtlCol="0" fromWordArt="0" anchor="ctr" anchorCtr="0" forceAA="0" compatLnSpc="1">
            <a:prstTxWarp prst="textNoShape">
              <a:avLst/>
            </a:prstTxWarp>
            <a:noAutofit/>
          </a:bodyPr>
          <a:lstStyle/>
          <a:p>
            <a:pPr defTabSz="685720" fontAlgn="auto">
              <a:spcBef>
                <a:spcPts val="0"/>
              </a:spcBef>
              <a:spcAft>
                <a:spcPts val="0"/>
              </a:spcAft>
              <a:defRPr/>
            </a:pPr>
            <a:r>
              <a:rPr lang="en-US" sz="1625" dirty="0">
                <a:solidFill>
                  <a:srgbClr val="FFFFFF"/>
                </a:solidFill>
                <a:latin typeface="Arial Black" panose="020B0A04020102020204"/>
                <a:ea typeface="Arial" charset="0"/>
                <a:cs typeface="Arial" charset="0"/>
              </a:rPr>
              <a:t>AD COUNCIL USES </a:t>
            </a:r>
          </a:p>
          <a:p>
            <a:pPr defTabSz="685720" fontAlgn="auto">
              <a:spcBef>
                <a:spcPts val="0"/>
              </a:spcBef>
              <a:spcAft>
                <a:spcPts val="0"/>
              </a:spcAft>
              <a:defRPr/>
            </a:pPr>
            <a:r>
              <a:rPr lang="en-US" sz="1625" dirty="0">
                <a:solidFill>
                  <a:srgbClr val="FFFFFF"/>
                </a:solidFill>
                <a:latin typeface="Arial Black" panose="020B0A04020102020204"/>
                <a:ea typeface="Arial" charset="0"/>
                <a:cs typeface="Arial" charset="0"/>
              </a:rPr>
              <a:t>THE POWER OF </a:t>
            </a:r>
          </a:p>
          <a:p>
            <a:pPr defTabSz="685720" fontAlgn="auto">
              <a:spcBef>
                <a:spcPts val="0"/>
              </a:spcBef>
              <a:spcAft>
                <a:spcPts val="0"/>
              </a:spcAft>
              <a:defRPr/>
            </a:pPr>
            <a:r>
              <a:rPr lang="en-US" sz="1625" dirty="0">
                <a:solidFill>
                  <a:srgbClr val="FFFFFF"/>
                </a:solidFill>
                <a:latin typeface="Arial Black" panose="020B0A04020102020204"/>
                <a:ea typeface="Arial" charset="0"/>
                <a:cs typeface="Arial" charset="0"/>
              </a:rPr>
              <a:t>COMMUNICATIONS </a:t>
            </a:r>
          </a:p>
          <a:p>
            <a:pPr defTabSz="685720" fontAlgn="auto">
              <a:spcBef>
                <a:spcPts val="0"/>
              </a:spcBef>
              <a:spcAft>
                <a:spcPts val="0"/>
              </a:spcAft>
              <a:defRPr/>
            </a:pPr>
            <a:r>
              <a:rPr lang="en-US" sz="1625" dirty="0">
                <a:solidFill>
                  <a:srgbClr val="FFFFFF"/>
                </a:solidFill>
                <a:latin typeface="Arial Black" panose="020B0A04020102020204"/>
                <a:ea typeface="Arial" charset="0"/>
                <a:cs typeface="Arial" charset="0"/>
              </a:rPr>
              <a:t>TO TACKLE THE </a:t>
            </a:r>
          </a:p>
          <a:p>
            <a:pPr defTabSz="685720" fontAlgn="auto">
              <a:spcBef>
                <a:spcPts val="0"/>
              </a:spcBef>
              <a:spcAft>
                <a:spcPts val="0"/>
              </a:spcAft>
              <a:defRPr/>
            </a:pPr>
            <a:r>
              <a:rPr lang="en-US" sz="1625" dirty="0">
                <a:solidFill>
                  <a:srgbClr val="FFFFFF"/>
                </a:solidFill>
                <a:latin typeface="Arial Black" panose="020B0A04020102020204"/>
                <a:ea typeface="Arial" charset="0"/>
                <a:cs typeface="Arial" charset="0"/>
              </a:rPr>
              <a:t>TOUGHEST ISSUES</a:t>
            </a:r>
          </a:p>
        </p:txBody>
      </p:sp>
      <p:pic>
        <p:nvPicPr>
          <p:cNvPr id="15" name="Picture 14"/>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6389115" y="3478660"/>
            <a:ext cx="2754886" cy="2521756"/>
          </a:xfrm>
          <a:prstGeom prst="rect">
            <a:avLst/>
          </a:prstGeom>
        </p:spPr>
      </p:pic>
      <p:pic>
        <p:nvPicPr>
          <p:cNvPr id="16" name="Picture 15"/>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5108546" y="857585"/>
            <a:ext cx="2607153" cy="2621075"/>
          </a:xfrm>
          <a:prstGeom prst="rect">
            <a:avLst/>
          </a:prstGeom>
        </p:spPr>
      </p:pic>
      <p:pic>
        <p:nvPicPr>
          <p:cNvPr id="18" name="Picture 17"/>
          <p:cNvPicPr>
            <a:picLocks noChangeAspect="1"/>
          </p:cNvPicPr>
          <p:nvPr/>
        </p:nvPicPr>
        <p:blipFill rotWithShape="1">
          <a:blip r:embed="rId12" cstate="screen">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p:blipFill>
        <p:spPr>
          <a:xfrm>
            <a:off x="5108545" y="3478660"/>
            <a:ext cx="1293089" cy="1228256"/>
          </a:xfrm>
          <a:prstGeom prst="rect">
            <a:avLst/>
          </a:prstGeom>
        </p:spPr>
      </p:pic>
      <p:pic>
        <p:nvPicPr>
          <p:cNvPr id="23" name="Picture 22"/>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12610" y="1428749"/>
            <a:ext cx="1997507" cy="2086731"/>
          </a:xfrm>
          <a:prstGeom prst="rect">
            <a:avLst/>
          </a:prstGeom>
        </p:spPr>
      </p:pic>
      <p:pic>
        <p:nvPicPr>
          <p:cNvPr id="26" name="Picture 2" descr="an Standing in Front of Window"/>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715699" y="857586"/>
            <a:ext cx="1428302" cy="1345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son Wearing High-top Sneaker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790686" y="4706916"/>
            <a:ext cx="1317860" cy="129350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a:xfrm>
            <a:off x="5108545" y="857585"/>
            <a:ext cx="0" cy="51428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108545" y="3478660"/>
            <a:ext cx="403545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715699" y="857585"/>
            <a:ext cx="0" cy="26210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6383590" y="3478661"/>
            <a:ext cx="10487" cy="25217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8044" y="3496705"/>
            <a:ext cx="249786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7866" y="857585"/>
            <a:ext cx="0" cy="51428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10117" y="4706916"/>
            <a:ext cx="389151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0309" y="2053555"/>
            <a:ext cx="261823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01985" y="857586"/>
            <a:ext cx="0" cy="119597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Google Shape;164;p19">
            <a:extLst>
              <a:ext uri="{FF2B5EF4-FFF2-40B4-BE49-F238E27FC236}">
                <a16:creationId xmlns:a16="http://schemas.microsoft.com/office/drawing/2014/main" id="{53B6627E-6F97-BC67-04B4-5B7D45460B24}"/>
              </a:ext>
            </a:extLst>
          </p:cNvPr>
          <p:cNvPicPr preferRelativeResize="0"/>
          <p:nvPr/>
        </p:nvPicPr>
        <p:blipFill>
          <a:blip r:embed="rId17">
            <a:alphaModFix/>
            <a:duotone>
              <a:prstClr val="black"/>
              <a:srgbClr val="262626">
                <a:tint val="45000"/>
                <a:satMod val="400000"/>
              </a:srgbClr>
            </a:duotone>
          </a:blip>
          <a:stretch>
            <a:fillRect/>
          </a:stretch>
        </p:blipFill>
        <p:spPr>
          <a:xfrm>
            <a:off x="8659234" y="5567217"/>
            <a:ext cx="319571" cy="319378"/>
          </a:xfrm>
          <a:prstGeom prst="rect">
            <a:avLst/>
          </a:prstGeom>
          <a:noFill/>
          <a:ln>
            <a:noFill/>
          </a:ln>
        </p:spPr>
      </p:pic>
    </p:spTree>
    <p:extLst>
      <p:ext uri="{BB962C8B-B14F-4D97-AF65-F5344CB8AC3E}">
        <p14:creationId xmlns:p14="http://schemas.microsoft.com/office/powerpoint/2010/main" val="1379195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mage result for publicis groupe logo"/>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117050" y="4572178"/>
            <a:ext cx="327137" cy="3271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8" descr="mage result for quantcast Logo"/>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26058" y="2926966"/>
            <a:ext cx="1007138" cy="4147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mage result for adobe logo"/>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a:off x="717402" y="1139545"/>
            <a:ext cx="329657" cy="3233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mage result for oath logo"/>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937521" y="1139545"/>
            <a:ext cx="646496" cy="3636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mage result for comcast logo"/>
          <p:cNvPicPr>
            <a:picLocks noChangeAspect="1" noChangeArrowheads="1"/>
          </p:cNvPicPr>
          <p:nvPr/>
        </p:nvPicPr>
        <p:blipFill>
          <a:blip r:embed="rId11" cstate="screen">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832362" y="2393230"/>
            <a:ext cx="787706" cy="2787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age result for Pepsi co Logo"/>
          <p:cNvPicPr>
            <a:picLocks noChangeAspect="1" noChangeArrowheads="1"/>
          </p:cNvPicPr>
          <p:nvPr/>
        </p:nvPicPr>
        <p:blipFill>
          <a:blip r:embed="rId13" cstate="screen">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67138" y="1823319"/>
            <a:ext cx="1195270" cy="2782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mage result for coca cola company logo"/>
          <p:cNvPicPr>
            <a:picLocks noChangeAspect="1" noChangeArrowheads="1"/>
          </p:cNvPicPr>
          <p:nvPr/>
        </p:nvPicPr>
        <p:blipFill>
          <a:blip r:embed="rId15" cstate="screen">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56513" y="2489287"/>
            <a:ext cx="1229822" cy="2539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mage result for google  logo"/>
          <p:cNvPicPr>
            <a:picLocks noChangeAspect="1" noChangeArrowheads="1"/>
          </p:cNvPicPr>
          <p:nvPr/>
        </p:nvPicPr>
        <p:blipFill>
          <a:blip r:embed="rId17" cstate="screen">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827607" y="2959571"/>
            <a:ext cx="797215" cy="2697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mage result for Johnson &amp; Johnson Logo"/>
          <p:cNvPicPr>
            <a:picLocks noChangeAspect="1" noChangeArrowheads="1"/>
          </p:cNvPicPr>
          <p:nvPr/>
        </p:nvPicPr>
        <p:blipFill>
          <a:blip r:embed="rId19" cstate="screen">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760555" y="2623132"/>
            <a:ext cx="1040125" cy="1974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mage result for unilever Logo"/>
          <p:cNvPicPr>
            <a:picLocks noChangeAspect="1" noChangeArrowheads="1"/>
          </p:cNvPicPr>
          <p:nvPr/>
        </p:nvPicPr>
        <p:blipFill>
          <a:blip r:embed="rId21" cstate="screen">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842" y="3629277"/>
            <a:ext cx="261570" cy="2894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0" descr="mage result for P&amp;G  Logo"/>
          <p:cNvPicPr>
            <a:picLocks noChangeAspect="1" noChangeArrowheads="1"/>
          </p:cNvPicPr>
          <p:nvPr/>
        </p:nvPicPr>
        <p:blipFill>
          <a:blip r:embed="rId23" cstate="screen">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63827" y="4206352"/>
            <a:ext cx="531600" cy="2374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mage result for verizon Logo"/>
          <p:cNvPicPr>
            <a:picLocks noChangeAspect="1" noChangeArrowheads="1"/>
          </p:cNvPicPr>
          <p:nvPr/>
        </p:nvPicPr>
        <p:blipFill>
          <a:blip r:embed="rId25" cstate="screen">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883872" y="3516861"/>
            <a:ext cx="684686" cy="4564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4" descr="mage result for accenture  Logo"/>
          <p:cNvPicPr>
            <a:picLocks noChangeAspect="1" noChangeArrowheads="1"/>
          </p:cNvPicPr>
          <p:nvPr/>
        </p:nvPicPr>
        <p:blipFill>
          <a:blip r:embed="rId27" cstate="screen">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972732" y="4352471"/>
            <a:ext cx="596603" cy="3654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4" descr="mage result for deloitte Logo"/>
          <p:cNvPicPr>
            <a:picLocks noChangeAspect="1" noChangeArrowheads="1"/>
          </p:cNvPicPr>
          <p:nvPr/>
        </p:nvPicPr>
        <p:blipFill>
          <a:blip r:embed="rId29" cstate="screen">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880895" y="3975969"/>
            <a:ext cx="799444" cy="21421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mage result for statefarm logo"/>
          <p:cNvPicPr>
            <a:picLocks noChangeAspect="1" noChangeArrowheads="1"/>
          </p:cNvPicPr>
          <p:nvPr/>
        </p:nvPicPr>
        <p:blipFill>
          <a:blip r:embed="rId31" cstate="screen">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607237" y="3993435"/>
            <a:ext cx="870734" cy="3423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mage result for apple logo"/>
          <p:cNvPicPr>
            <a:picLocks noChangeAspect="1" noChangeArrowheads="1"/>
          </p:cNvPicPr>
          <p:nvPr/>
        </p:nvPicPr>
        <p:blipFill>
          <a:blip r:embed="rId33" cstate="screen">
            <a:extLst>
              <a:ext uri="{BEBA8EAE-BF5A-486C-A8C5-ECC9F3942E4B}">
                <a14:imgProps xmlns:a14="http://schemas.microsoft.com/office/drawing/2010/main">
                  <a14:imgLayer r:embed="rId3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089251" y="4784550"/>
            <a:ext cx="273928" cy="3209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mage result for microsoft logo"/>
          <p:cNvPicPr>
            <a:picLocks noChangeAspect="1" noChangeArrowheads="1"/>
          </p:cNvPicPr>
          <p:nvPr/>
        </p:nvPicPr>
        <p:blipFill>
          <a:blip r:embed="rId35" cstate="screen">
            <a:extLst>
              <a:ext uri="{BEBA8EAE-BF5A-486C-A8C5-ECC9F3942E4B}">
                <a14:imgProps xmlns:a14="http://schemas.microsoft.com/office/drawing/2010/main">
                  <a14:imgLayer r:embed="rId3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5460" y="5416504"/>
            <a:ext cx="904952" cy="33257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mage result for NFL logo"/>
          <p:cNvPicPr>
            <a:picLocks noChangeAspect="1" noChangeArrowheads="1"/>
          </p:cNvPicPr>
          <p:nvPr/>
        </p:nvPicPr>
        <p:blipFill>
          <a:blip r:embed="rId37" cstate="screen">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396580" y="5385235"/>
            <a:ext cx="272049" cy="3665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ge result for bloomberg logo"/>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4237200" y="5416504"/>
            <a:ext cx="923965" cy="244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ge result for us forest service logo vecto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3318917" y="1830038"/>
            <a:ext cx="362138" cy="40338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age result for adopt us kids logo"/>
          <p:cNvPicPr>
            <a:picLocks noChangeAspect="1" noChangeArrowheads="1"/>
          </p:cNvPicPr>
          <p:nvPr/>
        </p:nvPicPr>
        <p:blipFill>
          <a:blip r:embed="rId41" cstate="screen">
            <a:extLst>
              <a:ext uri="{BEBA8EAE-BF5A-486C-A8C5-ECC9F3942E4B}">
                <a14:imgProps xmlns:a14="http://schemas.microsoft.com/office/drawing/2010/main">
                  <a14:imgLayer r:embed="rId42">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293544" y="4457623"/>
            <a:ext cx="967761" cy="64265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age result for iab logo"/>
          <p:cNvPicPr>
            <a:picLocks noChangeAspect="1" noChangeArrowheads="1"/>
          </p:cNvPicPr>
          <p:nvPr/>
        </p:nvPicPr>
        <p:blipFill>
          <a:blip r:embed="rId43" cstate="screen">
            <a:duotone>
              <a:schemeClr val="accent4">
                <a:shade val="45000"/>
                <a:satMod val="135000"/>
              </a:schemeClr>
              <a:prstClr val="white"/>
            </a:duotone>
            <a:extLst>
              <a:ext uri="{BEBA8EAE-BF5A-486C-A8C5-ECC9F3942E4B}">
                <a14:imgProps xmlns:a14="http://schemas.microsoft.com/office/drawing/2010/main">
                  <a14:imgLayer r:embed="rId4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776511" y="1765636"/>
            <a:ext cx="532187" cy="53218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mage result for OAAA logo"/>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3245448" y="2523337"/>
            <a:ext cx="669936" cy="215942"/>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B37C43D7-4AD0-4E05-B021-584755B49DFA}"/>
              </a:ext>
            </a:extLst>
          </p:cNvPr>
          <p:cNvSpPr/>
          <p:nvPr/>
        </p:nvSpPr>
        <p:spPr>
          <a:xfrm>
            <a:off x="78014" y="994529"/>
            <a:ext cx="1546245" cy="2062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2" fontAlgn="auto">
              <a:spcBef>
                <a:spcPts val="0"/>
              </a:spcBef>
              <a:spcAft>
                <a:spcPts val="0"/>
              </a:spcAft>
              <a:defRPr/>
            </a:pPr>
            <a:endParaRPr lang="en-US" sz="1350" dirty="0">
              <a:solidFill>
                <a:srgbClr val="FFFFFF"/>
              </a:solidFill>
              <a:latin typeface="Arial" panose="020B0604020202020204"/>
            </a:endParaRPr>
          </a:p>
        </p:txBody>
      </p:sp>
      <p:sp>
        <p:nvSpPr>
          <p:cNvPr id="75" name="Rectangle 74">
            <a:extLst>
              <a:ext uri="{FF2B5EF4-FFF2-40B4-BE49-F238E27FC236}">
                <a16:creationId xmlns:a16="http://schemas.microsoft.com/office/drawing/2014/main" id="{CA796FEF-85E3-4976-A7A4-E99B3B2BE460}"/>
              </a:ext>
            </a:extLst>
          </p:cNvPr>
          <p:cNvSpPr/>
          <p:nvPr/>
        </p:nvSpPr>
        <p:spPr>
          <a:xfrm>
            <a:off x="1453093" y="1092910"/>
            <a:ext cx="1364162" cy="417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2" fontAlgn="auto">
              <a:spcBef>
                <a:spcPts val="0"/>
              </a:spcBef>
              <a:spcAft>
                <a:spcPts val="0"/>
              </a:spcAft>
              <a:defRPr/>
            </a:pPr>
            <a:endParaRPr lang="en-US" sz="1350" dirty="0">
              <a:solidFill>
                <a:srgbClr val="FFFFFF"/>
              </a:solidFill>
              <a:latin typeface="Arial" panose="020B0604020202020204"/>
            </a:endParaRPr>
          </a:p>
        </p:txBody>
      </p:sp>
      <p:sp>
        <p:nvSpPr>
          <p:cNvPr id="76" name="Rectangle 75">
            <a:extLst>
              <a:ext uri="{FF2B5EF4-FFF2-40B4-BE49-F238E27FC236}">
                <a16:creationId xmlns:a16="http://schemas.microsoft.com/office/drawing/2014/main" id="{E4341529-DB2F-4E3B-9C14-C9479D164959}"/>
              </a:ext>
            </a:extLst>
          </p:cNvPr>
          <p:cNvSpPr/>
          <p:nvPr/>
        </p:nvSpPr>
        <p:spPr>
          <a:xfrm>
            <a:off x="1510914" y="4293599"/>
            <a:ext cx="1546245" cy="473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2" fontAlgn="auto">
              <a:spcBef>
                <a:spcPts val="0"/>
              </a:spcBef>
              <a:spcAft>
                <a:spcPts val="0"/>
              </a:spcAft>
              <a:defRPr/>
            </a:pPr>
            <a:endParaRPr lang="en-US" sz="1350" dirty="0">
              <a:solidFill>
                <a:srgbClr val="FFFFFF"/>
              </a:solidFill>
              <a:latin typeface="Arial" panose="020B0604020202020204"/>
            </a:endParaRPr>
          </a:p>
        </p:txBody>
      </p:sp>
      <p:pic>
        <p:nvPicPr>
          <p:cNvPr id="63" name="Picture 62">
            <a:extLst>
              <a:ext uri="{FF2B5EF4-FFF2-40B4-BE49-F238E27FC236}">
                <a16:creationId xmlns:a16="http://schemas.microsoft.com/office/drawing/2014/main" id="{5EC190BF-4EE0-40E8-8CD0-A48F07747DCE}"/>
              </a:ext>
            </a:extLst>
          </p:cNvPr>
          <p:cNvPicPr>
            <a:picLocks noChangeAspect="1"/>
          </p:cNvPicPr>
          <p:nvPr/>
        </p:nvPicPr>
        <p:blipFill>
          <a:blip r:embed="rId4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64549" y="1072326"/>
            <a:ext cx="330157" cy="443909"/>
          </a:xfrm>
          <a:prstGeom prst="rect">
            <a:avLst/>
          </a:prstGeom>
        </p:spPr>
      </p:pic>
      <p:pic>
        <p:nvPicPr>
          <p:cNvPr id="17" name="Picture 16">
            <a:extLst>
              <a:ext uri="{FF2B5EF4-FFF2-40B4-BE49-F238E27FC236}">
                <a16:creationId xmlns:a16="http://schemas.microsoft.com/office/drawing/2014/main" id="{66A3E561-67A1-4AEC-8EFF-679AC50CC47E}"/>
              </a:ext>
            </a:extLst>
          </p:cNvPr>
          <p:cNvPicPr>
            <a:picLocks noChangeAspect="1"/>
          </p:cNvPicPr>
          <p:nvPr/>
        </p:nvPicPr>
        <p:blipFill>
          <a:blip r:embed="rId4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74116" y="2403280"/>
            <a:ext cx="711021" cy="236081"/>
          </a:xfrm>
          <a:prstGeom prst="rect">
            <a:avLst/>
          </a:prstGeom>
        </p:spPr>
      </p:pic>
      <p:pic>
        <p:nvPicPr>
          <p:cNvPr id="43" name="Picture 42">
            <a:extLst>
              <a:ext uri="{FF2B5EF4-FFF2-40B4-BE49-F238E27FC236}">
                <a16:creationId xmlns:a16="http://schemas.microsoft.com/office/drawing/2014/main" id="{9253491D-874F-4E31-BF78-40DDB9029BE0}"/>
              </a:ext>
            </a:extLst>
          </p:cNvPr>
          <p:cNvPicPr>
            <a:picLocks noChangeAspect="1"/>
          </p:cNvPicPr>
          <p:nvPr/>
        </p:nvPicPr>
        <p:blipFill>
          <a:blip r:embed="rId48" cstate="screen">
            <a:extLst>
              <a:ext uri="{BEBA8EAE-BF5A-486C-A8C5-ECC9F3942E4B}">
                <a14:imgProps xmlns:a14="http://schemas.microsoft.com/office/drawing/2010/main">
                  <a14:imgLayer r:embed="rId49">
                    <a14:imgEffect>
                      <a14:saturation sat="0"/>
                    </a14:imgEffect>
                  </a14:imgLayer>
                </a14:imgProps>
              </a:ext>
              <a:ext uri="{28A0092B-C50C-407E-A947-70E740481C1C}">
                <a14:useLocalDpi xmlns:a14="http://schemas.microsoft.com/office/drawing/2010/main"/>
              </a:ext>
            </a:extLst>
          </a:blip>
          <a:stretch>
            <a:fillRect/>
          </a:stretch>
        </p:blipFill>
        <p:spPr>
          <a:xfrm>
            <a:off x="1795378" y="4260884"/>
            <a:ext cx="861674" cy="236099"/>
          </a:xfrm>
          <a:prstGeom prst="rect">
            <a:avLst/>
          </a:prstGeom>
        </p:spPr>
      </p:pic>
      <p:sp>
        <p:nvSpPr>
          <p:cNvPr id="77" name="Rectangle 76">
            <a:extLst>
              <a:ext uri="{FF2B5EF4-FFF2-40B4-BE49-F238E27FC236}">
                <a16:creationId xmlns:a16="http://schemas.microsoft.com/office/drawing/2014/main" id="{0399CB3F-95F2-4A32-9D01-2B9E042A3124}"/>
              </a:ext>
            </a:extLst>
          </p:cNvPr>
          <p:cNvSpPr/>
          <p:nvPr/>
        </p:nvSpPr>
        <p:spPr>
          <a:xfrm>
            <a:off x="3989241" y="5335877"/>
            <a:ext cx="1546245" cy="473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2" fontAlgn="auto">
              <a:spcBef>
                <a:spcPts val="0"/>
              </a:spcBef>
              <a:spcAft>
                <a:spcPts val="0"/>
              </a:spcAft>
              <a:defRPr/>
            </a:pPr>
            <a:endParaRPr lang="en-US" sz="1350" dirty="0">
              <a:solidFill>
                <a:srgbClr val="FFFFFF"/>
              </a:solidFill>
              <a:latin typeface="Arial" panose="020B0604020202020204"/>
            </a:endParaRPr>
          </a:p>
        </p:txBody>
      </p:sp>
      <p:sp>
        <p:nvSpPr>
          <p:cNvPr id="2" name="Rectangle 1">
            <a:extLst>
              <a:ext uri="{FF2B5EF4-FFF2-40B4-BE49-F238E27FC236}">
                <a16:creationId xmlns:a16="http://schemas.microsoft.com/office/drawing/2014/main" id="{D707BDC5-EF92-44CC-9D43-EBD295577BEB}"/>
              </a:ext>
            </a:extLst>
          </p:cNvPr>
          <p:cNvSpPr/>
          <p:nvPr/>
        </p:nvSpPr>
        <p:spPr>
          <a:xfrm>
            <a:off x="3245447" y="1765635"/>
            <a:ext cx="503447" cy="335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2" fontAlgn="auto">
              <a:spcBef>
                <a:spcPts val="0"/>
              </a:spcBef>
              <a:spcAft>
                <a:spcPts val="0"/>
              </a:spcAft>
              <a:defRPr/>
            </a:pPr>
            <a:endParaRPr lang="en-US" sz="1350" dirty="0">
              <a:solidFill>
                <a:srgbClr val="FFFFFF"/>
              </a:solidFill>
              <a:latin typeface="Arial" panose="020B0604020202020204"/>
            </a:endParaRPr>
          </a:p>
        </p:txBody>
      </p:sp>
      <p:cxnSp>
        <p:nvCxnSpPr>
          <p:cNvPr id="3" name="Straight Connector 2"/>
          <p:cNvCxnSpPr>
            <a:cxnSpLocks/>
          </p:cNvCxnSpPr>
          <p:nvPr/>
        </p:nvCxnSpPr>
        <p:spPr>
          <a:xfrm>
            <a:off x="5143501" y="857585"/>
            <a:ext cx="21011" cy="44782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nvCxnSpPr>
        <p:spPr>
          <a:xfrm>
            <a:off x="4040898" y="1692447"/>
            <a:ext cx="0" cy="347384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a:off x="5206409" y="1692447"/>
            <a:ext cx="0" cy="349521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descr="Logo&#10;&#10;Description automatically generated">
            <a:extLst>
              <a:ext uri="{FF2B5EF4-FFF2-40B4-BE49-F238E27FC236}">
                <a16:creationId xmlns:a16="http://schemas.microsoft.com/office/drawing/2014/main" id="{F9A20A69-D043-44CA-953A-5518E2659B5A}"/>
              </a:ext>
            </a:extLst>
          </p:cNvPr>
          <p:cNvPicPr>
            <a:picLocks noChangeAspect="1"/>
          </p:cNvPicPr>
          <p:nvPr/>
        </p:nvPicPr>
        <p:blipFill>
          <a:blip r:embed="rId50" cstate="print">
            <a:extLst>
              <a:ext uri="{BEBA8EAE-BF5A-486C-A8C5-ECC9F3942E4B}">
                <a14:imgProps xmlns:a14="http://schemas.microsoft.com/office/drawing/2010/main">
                  <a14:imgLayer r:embed="rId51">
                    <a14:imgEffect>
                      <a14:saturation sat="0"/>
                    </a14:imgEffect>
                  </a14:imgLayer>
                </a14:imgProps>
              </a:ext>
              <a:ext uri="{28A0092B-C50C-407E-A947-70E740481C1C}">
                <a14:useLocalDpi xmlns:a14="http://schemas.microsoft.com/office/drawing/2010/main"/>
              </a:ext>
            </a:extLst>
          </a:blip>
          <a:stretch>
            <a:fillRect/>
          </a:stretch>
        </p:blipFill>
        <p:spPr>
          <a:xfrm>
            <a:off x="6554683" y="3267438"/>
            <a:ext cx="975843" cy="194005"/>
          </a:xfrm>
          <a:prstGeom prst="rect">
            <a:avLst/>
          </a:prstGeom>
        </p:spPr>
      </p:pic>
      <p:pic>
        <p:nvPicPr>
          <p:cNvPr id="46" name="Picture 45" descr="Logo&#10;&#10;Description automatically generated">
            <a:extLst>
              <a:ext uri="{FF2B5EF4-FFF2-40B4-BE49-F238E27FC236}">
                <a16:creationId xmlns:a16="http://schemas.microsoft.com/office/drawing/2014/main" id="{F7C6D38F-F84B-4DFE-9A6C-1F4C182C4DBE}"/>
              </a:ext>
            </a:extLst>
          </p:cNvPr>
          <p:cNvPicPr>
            <a:picLocks noChangeAspect="1"/>
          </p:cNvPicPr>
          <p:nvPr/>
        </p:nvPicPr>
        <p:blipFill>
          <a:blip r:embed="rId52" cstate="print">
            <a:extLst>
              <a:ext uri="{BEBA8EAE-BF5A-486C-A8C5-ECC9F3942E4B}">
                <a14:imgProps xmlns:a14="http://schemas.microsoft.com/office/drawing/2010/main">
                  <a14:imgLayer r:embed="rId53">
                    <a14:imgEffect>
                      <a14:saturation sat="0"/>
                    </a14:imgEffect>
                  </a14:imgLayer>
                </a14:imgProps>
              </a:ext>
              <a:ext uri="{28A0092B-C50C-407E-A947-70E740481C1C}">
                <a14:useLocalDpi xmlns:a14="http://schemas.microsoft.com/office/drawing/2010/main"/>
              </a:ext>
            </a:extLst>
          </a:blip>
          <a:stretch>
            <a:fillRect/>
          </a:stretch>
        </p:blipFill>
        <p:spPr>
          <a:xfrm>
            <a:off x="4275740" y="1090522"/>
            <a:ext cx="697603" cy="407516"/>
          </a:xfrm>
          <a:prstGeom prst="rect">
            <a:avLst/>
          </a:prstGeom>
        </p:spPr>
      </p:pic>
      <p:pic>
        <p:nvPicPr>
          <p:cNvPr id="48" name="Picture 47" descr="Logo, icon&#10;&#10;Description automatically generated">
            <a:extLst>
              <a:ext uri="{FF2B5EF4-FFF2-40B4-BE49-F238E27FC236}">
                <a16:creationId xmlns:a16="http://schemas.microsoft.com/office/drawing/2014/main" id="{97521B0F-2AAF-44F6-9C04-DAEFC336C783}"/>
              </a:ext>
            </a:extLst>
          </p:cNvPr>
          <p:cNvPicPr>
            <a:picLocks noChangeAspect="1"/>
          </p:cNvPicPr>
          <p:nvPr/>
        </p:nvPicPr>
        <p:blipFill>
          <a:blip r:embed="rId54" cstate="print">
            <a:extLst>
              <a:ext uri="{BEBA8EAE-BF5A-486C-A8C5-ECC9F3942E4B}">
                <a14:imgProps xmlns:a14="http://schemas.microsoft.com/office/drawing/2010/main">
                  <a14:imgLayer r:embed="rId55">
                    <a14:imgEffect>
                      <a14:saturation sat="0"/>
                    </a14:imgEffect>
                  </a14:imgLayer>
                </a14:imgProps>
              </a:ext>
              <a:ext uri="{28A0092B-C50C-407E-A947-70E740481C1C}">
                <a14:useLocalDpi xmlns:a14="http://schemas.microsoft.com/office/drawing/2010/main"/>
              </a:ext>
            </a:extLst>
          </a:blip>
          <a:stretch>
            <a:fillRect/>
          </a:stretch>
        </p:blipFill>
        <p:spPr>
          <a:xfrm>
            <a:off x="7884679" y="1058828"/>
            <a:ext cx="791876" cy="470903"/>
          </a:xfrm>
          <a:prstGeom prst="rect">
            <a:avLst/>
          </a:prstGeom>
        </p:spPr>
      </p:pic>
      <p:pic>
        <p:nvPicPr>
          <p:cNvPr id="52" name="Picture 51" descr="Logo&#10;&#10;Description automatically generated">
            <a:extLst>
              <a:ext uri="{FF2B5EF4-FFF2-40B4-BE49-F238E27FC236}">
                <a16:creationId xmlns:a16="http://schemas.microsoft.com/office/drawing/2014/main" id="{2F63E4BD-F04A-4F97-A56F-6E7F0B14C05A}"/>
              </a:ext>
            </a:extLst>
          </p:cNvPr>
          <p:cNvPicPr>
            <a:picLocks noChangeAspect="1"/>
          </p:cNvPicPr>
          <p:nvPr/>
        </p:nvPicPr>
        <p:blipFill>
          <a:blip r:embed="rId56" cstate="print">
            <a:extLst>
              <a:ext uri="{BEBA8EAE-BF5A-486C-A8C5-ECC9F3942E4B}">
                <a14:imgProps xmlns:a14="http://schemas.microsoft.com/office/drawing/2010/main">
                  <a14:imgLayer r:embed="rId57">
                    <a14:imgEffect>
                      <a14:saturation sat="0"/>
                    </a14:imgEffect>
                  </a14:imgLayer>
                </a14:imgProps>
              </a:ext>
              <a:ext uri="{28A0092B-C50C-407E-A947-70E740481C1C}">
                <a14:useLocalDpi xmlns:a14="http://schemas.microsoft.com/office/drawing/2010/main"/>
              </a:ext>
            </a:extLst>
          </a:blip>
          <a:stretch>
            <a:fillRect/>
          </a:stretch>
        </p:blipFill>
        <p:spPr>
          <a:xfrm>
            <a:off x="5456329" y="1076368"/>
            <a:ext cx="696203" cy="435823"/>
          </a:xfrm>
          <a:prstGeom prst="rect">
            <a:avLst/>
          </a:prstGeom>
        </p:spPr>
      </p:pic>
      <p:pic>
        <p:nvPicPr>
          <p:cNvPr id="15" name="Picture 14" descr="Qr code&#10;&#10;Description automatically generated">
            <a:extLst>
              <a:ext uri="{FF2B5EF4-FFF2-40B4-BE49-F238E27FC236}">
                <a16:creationId xmlns:a16="http://schemas.microsoft.com/office/drawing/2014/main" id="{3BE2EF63-FFFB-48F8-A305-988277C7B8E2}"/>
              </a:ext>
            </a:extLst>
          </p:cNvPr>
          <p:cNvPicPr>
            <a:picLocks noChangeAspect="1"/>
          </p:cNvPicPr>
          <p:nvPr/>
        </p:nvPicPr>
        <p:blipFill>
          <a:blip r:embed="rId58" cstate="print">
            <a:extLst>
              <a:ext uri="{BEBA8EAE-BF5A-486C-A8C5-ECC9F3942E4B}">
                <a14:imgProps xmlns:a14="http://schemas.microsoft.com/office/drawing/2010/main">
                  <a14:imgLayer r:embed="rId59">
                    <a14:imgEffect>
                      <a14:saturation sat="0"/>
                    </a14:imgEffect>
                  </a14:imgLayer>
                </a14:imgProps>
              </a:ext>
              <a:ext uri="{28A0092B-C50C-407E-A947-70E740481C1C}">
                <a14:useLocalDpi xmlns:a14="http://schemas.microsoft.com/office/drawing/2010/main"/>
              </a:ext>
            </a:extLst>
          </a:blip>
          <a:stretch>
            <a:fillRect/>
          </a:stretch>
        </p:blipFill>
        <p:spPr>
          <a:xfrm>
            <a:off x="6043128" y="5428670"/>
            <a:ext cx="766555" cy="271589"/>
          </a:xfrm>
          <a:prstGeom prst="rect">
            <a:avLst/>
          </a:prstGeom>
        </p:spPr>
      </p:pic>
      <p:pic>
        <p:nvPicPr>
          <p:cNvPr id="37" name="Picture 36" descr="Logo, company name&#10;&#10;Description automatically generated">
            <a:extLst>
              <a:ext uri="{FF2B5EF4-FFF2-40B4-BE49-F238E27FC236}">
                <a16:creationId xmlns:a16="http://schemas.microsoft.com/office/drawing/2014/main" id="{0F0E8933-58C4-47BD-9EA1-B1C7BDD814E2}"/>
              </a:ext>
            </a:extLst>
          </p:cNvPr>
          <p:cNvPicPr>
            <a:picLocks noChangeAspect="1"/>
          </p:cNvPicPr>
          <p:nvPr/>
        </p:nvPicPr>
        <p:blipFill>
          <a:blip r:embed="rId60" cstate="print">
            <a:extLst>
              <a:ext uri="{BEBA8EAE-BF5A-486C-A8C5-ECC9F3942E4B}">
                <a14:imgProps xmlns:a14="http://schemas.microsoft.com/office/drawing/2010/main">
                  <a14:imgLayer r:embed="rId61">
                    <a14:imgEffect>
                      <a14:saturation sat="0"/>
                    </a14:imgEffect>
                  </a14:imgLayer>
                </a14:imgProps>
              </a:ext>
              <a:ext uri="{28A0092B-C50C-407E-A947-70E740481C1C}">
                <a14:useLocalDpi xmlns:a14="http://schemas.microsoft.com/office/drawing/2010/main"/>
              </a:ext>
            </a:extLst>
          </a:blip>
          <a:stretch>
            <a:fillRect/>
          </a:stretch>
        </p:blipFill>
        <p:spPr>
          <a:xfrm>
            <a:off x="6690218" y="4525478"/>
            <a:ext cx="704774" cy="420076"/>
          </a:xfrm>
          <a:prstGeom prst="rect">
            <a:avLst/>
          </a:prstGeom>
        </p:spPr>
      </p:pic>
      <p:pic>
        <p:nvPicPr>
          <p:cNvPr id="44" name="Picture 43" descr="Logo&#10;&#10;Description automatically generated">
            <a:extLst>
              <a:ext uri="{FF2B5EF4-FFF2-40B4-BE49-F238E27FC236}">
                <a16:creationId xmlns:a16="http://schemas.microsoft.com/office/drawing/2014/main" id="{46CF650C-DE1E-4A0D-966D-7B60479B8DFA}"/>
              </a:ext>
            </a:extLst>
          </p:cNvPr>
          <p:cNvPicPr>
            <a:picLocks noChangeAspect="1"/>
          </p:cNvPicPr>
          <p:nvPr/>
        </p:nvPicPr>
        <p:blipFill>
          <a:blip r:embed="rId62" cstate="print">
            <a:extLst>
              <a:ext uri="{BEBA8EAE-BF5A-486C-A8C5-ECC9F3942E4B}">
                <a14:imgProps xmlns:a14="http://schemas.microsoft.com/office/drawing/2010/main">
                  <a14:imgLayer r:embed="rId63">
                    <a14:imgEffect>
                      <a14:saturation sat="0"/>
                    </a14:imgEffect>
                  </a14:imgLayer>
                </a14:imgProps>
              </a:ext>
              <a:ext uri="{28A0092B-C50C-407E-A947-70E740481C1C}">
                <a14:useLocalDpi xmlns:a14="http://schemas.microsoft.com/office/drawing/2010/main"/>
              </a:ext>
            </a:extLst>
          </a:blip>
          <a:stretch>
            <a:fillRect/>
          </a:stretch>
        </p:blipFill>
        <p:spPr>
          <a:xfrm>
            <a:off x="7892605" y="1845008"/>
            <a:ext cx="776024" cy="406557"/>
          </a:xfrm>
          <a:prstGeom prst="rect">
            <a:avLst/>
          </a:prstGeom>
        </p:spPr>
      </p:pic>
      <p:pic>
        <p:nvPicPr>
          <p:cNvPr id="49" name="Picture 48" descr="Logo&#10;&#10;Description automatically generated">
            <a:extLst>
              <a:ext uri="{FF2B5EF4-FFF2-40B4-BE49-F238E27FC236}">
                <a16:creationId xmlns:a16="http://schemas.microsoft.com/office/drawing/2014/main" id="{C990D859-E9EB-471A-AC81-57B5A8A90305}"/>
              </a:ext>
            </a:extLst>
          </p:cNvPr>
          <p:cNvPicPr>
            <a:picLocks noChangeAspect="1"/>
          </p:cNvPicPr>
          <p:nvPr/>
        </p:nvPicPr>
        <p:blipFill>
          <a:blip r:embed="rId64" cstate="print">
            <a:extLst>
              <a:ext uri="{BEBA8EAE-BF5A-486C-A8C5-ECC9F3942E4B}">
                <a14:imgProps xmlns:a14="http://schemas.microsoft.com/office/drawing/2010/main">
                  <a14:imgLayer r:embed="rId65">
                    <a14:imgEffect>
                      <a14:saturation sat="0"/>
                    </a14:imgEffect>
                  </a14:imgLayer>
                </a14:imgProps>
              </a:ext>
              <a:ext uri="{28A0092B-C50C-407E-A947-70E740481C1C}">
                <a14:useLocalDpi xmlns:a14="http://schemas.microsoft.com/office/drawing/2010/main"/>
              </a:ext>
            </a:extLst>
          </a:blip>
          <a:stretch>
            <a:fillRect/>
          </a:stretch>
        </p:blipFill>
        <p:spPr>
          <a:xfrm>
            <a:off x="7935241" y="3197244"/>
            <a:ext cx="690752" cy="388548"/>
          </a:xfrm>
          <a:prstGeom prst="rect">
            <a:avLst/>
          </a:prstGeom>
        </p:spPr>
      </p:pic>
      <p:pic>
        <p:nvPicPr>
          <p:cNvPr id="53" name="Picture 52" descr="Logo&#10;&#10;Description automatically generated">
            <a:extLst>
              <a:ext uri="{FF2B5EF4-FFF2-40B4-BE49-F238E27FC236}">
                <a16:creationId xmlns:a16="http://schemas.microsoft.com/office/drawing/2014/main" id="{4CFE3298-0CD4-4950-BE84-124CA701B769}"/>
              </a:ext>
            </a:extLst>
          </p:cNvPr>
          <p:cNvPicPr>
            <a:picLocks noChangeAspect="1"/>
          </p:cNvPicPr>
          <p:nvPr/>
        </p:nvPicPr>
        <p:blipFill>
          <a:blip r:embed="rId66" cstate="print">
            <a:extLst>
              <a:ext uri="{BEBA8EAE-BF5A-486C-A8C5-ECC9F3942E4B}">
                <a14:imgProps xmlns:a14="http://schemas.microsoft.com/office/drawing/2010/main">
                  <a14:imgLayer r:embed="rId67">
                    <a14:imgEffect>
                      <a14:saturation sat="0"/>
                    </a14:imgEffect>
                  </a14:imgLayer>
                </a14:imgProps>
              </a:ext>
              <a:ext uri="{28A0092B-C50C-407E-A947-70E740481C1C}">
                <a14:useLocalDpi xmlns:a14="http://schemas.microsoft.com/office/drawing/2010/main"/>
              </a:ext>
            </a:extLst>
          </a:blip>
          <a:stretch>
            <a:fillRect/>
          </a:stretch>
        </p:blipFill>
        <p:spPr>
          <a:xfrm>
            <a:off x="3665710" y="5433640"/>
            <a:ext cx="827747" cy="295624"/>
          </a:xfrm>
          <a:prstGeom prst="rect">
            <a:avLst/>
          </a:prstGeom>
        </p:spPr>
      </p:pic>
      <p:pic>
        <p:nvPicPr>
          <p:cNvPr id="58" name="Picture 57" descr="Logo, company name&#10;&#10;Description automatically generated">
            <a:extLst>
              <a:ext uri="{FF2B5EF4-FFF2-40B4-BE49-F238E27FC236}">
                <a16:creationId xmlns:a16="http://schemas.microsoft.com/office/drawing/2014/main" id="{CE7D77FB-735B-43D9-9BB2-1DBAAD1AF90A}"/>
              </a:ext>
            </a:extLst>
          </p:cNvPr>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2457073" y="5416504"/>
            <a:ext cx="604213" cy="302106"/>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BD1AAE45-E91F-43F3-9759-C7F25BEA1E85}"/>
              </a:ext>
            </a:extLst>
          </p:cNvPr>
          <p:cNvPicPr>
            <a:picLocks noChangeAspect="1"/>
          </p:cNvPicPr>
          <p:nvPr/>
        </p:nvPicPr>
        <p:blipFill>
          <a:blip r:embed="rId69" cstate="print">
            <a:extLst>
              <a:ext uri="{28A0092B-C50C-407E-A947-70E740481C1C}">
                <a14:useLocalDpi xmlns:a14="http://schemas.microsoft.com/office/drawing/2010/main"/>
              </a:ext>
            </a:extLst>
          </a:blip>
          <a:stretch>
            <a:fillRect/>
          </a:stretch>
        </p:blipFill>
        <p:spPr>
          <a:xfrm>
            <a:off x="7370036" y="5463579"/>
            <a:ext cx="605622" cy="209822"/>
          </a:xfrm>
          <a:prstGeom prst="rect">
            <a:avLst/>
          </a:prstGeom>
        </p:spPr>
      </p:pic>
      <p:pic>
        <p:nvPicPr>
          <p:cNvPr id="62" name="Picture 61" descr="A picture containing text, clipart&#10;&#10;Description automatically generated">
            <a:extLst>
              <a:ext uri="{FF2B5EF4-FFF2-40B4-BE49-F238E27FC236}">
                <a16:creationId xmlns:a16="http://schemas.microsoft.com/office/drawing/2014/main" id="{B9C73E72-40D5-4E0F-83BA-31A702904612}"/>
              </a:ext>
            </a:extLst>
          </p:cNvPr>
          <p:cNvPicPr>
            <a:picLocks noChangeAspect="1"/>
          </p:cNvPicPr>
          <p:nvPr/>
        </p:nvPicPr>
        <p:blipFill>
          <a:blip r:embed="rId70" cstate="print">
            <a:extLst>
              <a:ext uri="{BEBA8EAE-BF5A-486C-A8C5-ECC9F3942E4B}">
                <a14:imgProps xmlns:a14="http://schemas.microsoft.com/office/drawing/2010/main">
                  <a14:imgLayer r:embed="rId71">
                    <a14:imgEffect>
                      <a14:saturation sat="0"/>
                    </a14:imgEffect>
                  </a14:imgLayer>
                </a14:imgProps>
              </a:ext>
              <a:ext uri="{28A0092B-C50C-407E-A947-70E740481C1C}">
                <a14:useLocalDpi xmlns:a14="http://schemas.microsoft.com/office/drawing/2010/main"/>
              </a:ext>
            </a:extLst>
          </a:blip>
          <a:stretch>
            <a:fillRect/>
          </a:stretch>
        </p:blipFill>
        <p:spPr>
          <a:xfrm>
            <a:off x="6736206" y="2656694"/>
            <a:ext cx="612795" cy="134329"/>
          </a:xfrm>
          <a:prstGeom prst="rect">
            <a:avLst/>
          </a:prstGeom>
        </p:spPr>
      </p:pic>
      <p:pic>
        <p:nvPicPr>
          <p:cNvPr id="65" name="Picture 64" descr="A picture containing text, sign, outdoor, vector graphics&#10;&#10;Description automatically generated">
            <a:extLst>
              <a:ext uri="{FF2B5EF4-FFF2-40B4-BE49-F238E27FC236}">
                <a16:creationId xmlns:a16="http://schemas.microsoft.com/office/drawing/2014/main" id="{7C639CD6-D325-4EC8-A108-E577D438410C}"/>
              </a:ext>
            </a:extLst>
          </p:cNvPr>
          <p:cNvPicPr>
            <a:picLocks noChangeAspect="1"/>
          </p:cNvPicPr>
          <p:nvPr/>
        </p:nvPicPr>
        <p:blipFill>
          <a:blip r:embed="rId72" cstate="print">
            <a:extLst>
              <a:ext uri="{BEBA8EAE-BF5A-486C-A8C5-ECC9F3942E4B}">
                <a14:imgProps xmlns:a14="http://schemas.microsoft.com/office/drawing/2010/main">
                  <a14:imgLayer r:embed="rId73">
                    <a14:imgEffect>
                      <a14:saturation sat="0"/>
                    </a14:imgEffect>
                  </a14:imgLayer>
                </a14:imgProps>
              </a:ext>
              <a:ext uri="{28A0092B-C50C-407E-A947-70E740481C1C}">
                <a14:useLocalDpi xmlns:a14="http://schemas.microsoft.com/office/drawing/2010/main"/>
              </a:ext>
            </a:extLst>
          </a:blip>
          <a:stretch>
            <a:fillRect/>
          </a:stretch>
        </p:blipFill>
        <p:spPr>
          <a:xfrm>
            <a:off x="5117790" y="5405039"/>
            <a:ext cx="352828" cy="352828"/>
          </a:xfrm>
          <a:prstGeom prst="rect">
            <a:avLst/>
          </a:prstGeom>
        </p:spPr>
      </p:pic>
      <p:pic>
        <p:nvPicPr>
          <p:cNvPr id="67" name="Picture 66" descr="Shape&#10;&#10;Description automatically generated with low confidence">
            <a:extLst>
              <a:ext uri="{FF2B5EF4-FFF2-40B4-BE49-F238E27FC236}">
                <a16:creationId xmlns:a16="http://schemas.microsoft.com/office/drawing/2014/main" id="{D1B7607A-6029-4187-B9E9-EBF01B177476}"/>
              </a:ext>
            </a:extLst>
          </p:cNvPr>
          <p:cNvPicPr>
            <a:picLocks noChangeAspect="1"/>
          </p:cNvPicPr>
          <p:nvPr/>
        </p:nvPicPr>
        <p:blipFill>
          <a:blip r:embed="rId74" cstate="print">
            <a:extLst>
              <a:ext uri="{BEBA8EAE-BF5A-486C-A8C5-ECC9F3942E4B}">
                <a14:imgProps xmlns:a14="http://schemas.microsoft.com/office/drawing/2010/main">
                  <a14:imgLayer r:embed="rId75">
                    <a14:imgEffect>
                      <a14:saturation sat="0"/>
                    </a14:imgEffect>
                  </a14:imgLayer>
                </a14:imgProps>
              </a:ext>
              <a:ext uri="{28A0092B-C50C-407E-A947-70E740481C1C}">
                <a14:useLocalDpi xmlns:a14="http://schemas.microsoft.com/office/drawing/2010/main"/>
              </a:ext>
            </a:extLst>
          </a:blip>
          <a:stretch>
            <a:fillRect/>
          </a:stretch>
        </p:blipFill>
        <p:spPr>
          <a:xfrm>
            <a:off x="3150082" y="1201587"/>
            <a:ext cx="633797" cy="185386"/>
          </a:xfrm>
          <a:prstGeom prst="rect">
            <a:avLst/>
          </a:prstGeom>
        </p:spPr>
      </p:pic>
      <p:pic>
        <p:nvPicPr>
          <p:cNvPr id="73" name="Picture 72" descr="Logo, company name&#10;&#10;Description automatically generated">
            <a:extLst>
              <a:ext uri="{FF2B5EF4-FFF2-40B4-BE49-F238E27FC236}">
                <a16:creationId xmlns:a16="http://schemas.microsoft.com/office/drawing/2014/main" id="{CB59278F-7DD4-4AFF-BA3D-32A07705123E}"/>
              </a:ext>
            </a:extLst>
          </p:cNvPr>
          <p:cNvPicPr>
            <a:picLocks noChangeAspect="1"/>
          </p:cNvPicPr>
          <p:nvPr/>
        </p:nvPicPr>
        <p:blipFill>
          <a:blip r:embed="rId76" cstate="print">
            <a:extLst>
              <a:ext uri="{BEBA8EAE-BF5A-486C-A8C5-ECC9F3942E4B}">
                <a14:imgProps xmlns:a14="http://schemas.microsoft.com/office/drawing/2010/main">
                  <a14:imgLayer r:embed="rId77">
                    <a14:imgEffect>
                      <a14:saturation sat="0"/>
                    </a14:imgEffect>
                  </a14:imgLayer>
                </a14:imgProps>
              </a:ext>
              <a:ext uri="{28A0092B-C50C-407E-A947-70E740481C1C}">
                <a14:useLocalDpi xmlns:a14="http://schemas.microsoft.com/office/drawing/2010/main"/>
              </a:ext>
            </a:extLst>
          </a:blip>
          <a:stretch>
            <a:fillRect/>
          </a:stretch>
        </p:blipFill>
        <p:spPr>
          <a:xfrm>
            <a:off x="314164" y="1803841"/>
            <a:ext cx="1230926" cy="311834"/>
          </a:xfrm>
          <a:prstGeom prst="rect">
            <a:avLst/>
          </a:prstGeom>
        </p:spPr>
      </p:pic>
      <p:pic>
        <p:nvPicPr>
          <p:cNvPr id="16" name="Picture 15" descr="A blue text on a black background&#10;&#10;Description automatically generated">
            <a:extLst>
              <a:ext uri="{FF2B5EF4-FFF2-40B4-BE49-F238E27FC236}">
                <a16:creationId xmlns:a16="http://schemas.microsoft.com/office/drawing/2014/main" id="{3CCEBDDE-E3A5-2B5B-57B9-6EE654C1D495}"/>
              </a:ext>
            </a:extLst>
          </p:cNvPr>
          <p:cNvPicPr>
            <a:picLocks noChangeAspect="1"/>
          </p:cNvPicPr>
          <p:nvPr/>
        </p:nvPicPr>
        <p:blipFill>
          <a:blip r:embed="rId7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45830" y="1170659"/>
            <a:ext cx="879449" cy="238070"/>
          </a:xfrm>
          <a:prstGeom prst="rect">
            <a:avLst/>
          </a:prstGeom>
        </p:spPr>
      </p:pic>
      <p:pic>
        <p:nvPicPr>
          <p:cNvPr id="35" name="Picture 34" descr="A blue and black logo&#10;&#10;Description automatically generated">
            <a:extLst>
              <a:ext uri="{FF2B5EF4-FFF2-40B4-BE49-F238E27FC236}">
                <a16:creationId xmlns:a16="http://schemas.microsoft.com/office/drawing/2014/main" id="{40FBD9AA-4220-7BF9-6451-D750B95B9836}"/>
              </a:ext>
            </a:extLst>
          </p:cNvPr>
          <p:cNvPicPr>
            <a:picLocks noChangeAspect="1"/>
          </p:cNvPicPr>
          <p:nvPr/>
        </p:nvPicPr>
        <p:blipFill>
          <a:blip r:embed="rId79" cstate="print">
            <a:extLst>
              <a:ext uri="{BEBA8EAE-BF5A-486C-A8C5-ECC9F3942E4B}">
                <a14:imgProps xmlns:a14="http://schemas.microsoft.com/office/drawing/2010/main">
                  <a14:imgLayer r:embed="rId80">
                    <a14:imgEffect>
                      <a14:saturation sat="0"/>
                    </a14:imgEffect>
                  </a14:imgLayer>
                </a14:imgProps>
              </a:ext>
              <a:ext uri="{28A0092B-C50C-407E-A947-70E740481C1C}">
                <a14:useLocalDpi xmlns:a14="http://schemas.microsoft.com/office/drawing/2010/main" val="0"/>
              </a:ext>
            </a:extLst>
          </a:blip>
          <a:stretch>
            <a:fillRect/>
          </a:stretch>
        </p:blipFill>
        <p:spPr>
          <a:xfrm>
            <a:off x="1863071" y="1748875"/>
            <a:ext cx="749800" cy="421763"/>
          </a:xfrm>
          <a:prstGeom prst="rect">
            <a:avLst/>
          </a:prstGeom>
        </p:spPr>
      </p:pic>
      <p:pic>
        <p:nvPicPr>
          <p:cNvPr id="23" name="Picture 22" descr="Logo&#10;&#10;Description automatically generated">
            <a:extLst>
              <a:ext uri="{FF2B5EF4-FFF2-40B4-BE49-F238E27FC236}">
                <a16:creationId xmlns:a16="http://schemas.microsoft.com/office/drawing/2014/main" id="{A7EB6F49-B38C-BCDA-244A-AE3486BB775C}"/>
              </a:ext>
            </a:extLst>
          </p:cNvPr>
          <p:cNvPicPr>
            <a:picLocks noChangeAspect="1"/>
          </p:cNvPicPr>
          <p:nvPr/>
        </p:nvPicPr>
        <p:blipFill>
          <a:blip r:embed="rId81" cstate="print">
            <a:extLst>
              <a:ext uri="{BEBA8EAE-BF5A-486C-A8C5-ECC9F3942E4B}">
                <a14:imgProps xmlns:a14="http://schemas.microsoft.com/office/drawing/2010/main">
                  <a14:imgLayer r:embed="rId82">
                    <a14:imgEffect>
                      <a14:saturation sat="0"/>
                    </a14:imgEffect>
                  </a14:imgLayer>
                </a14:imgProps>
              </a:ext>
              <a:ext uri="{28A0092B-C50C-407E-A947-70E740481C1C}">
                <a14:useLocalDpi xmlns:a14="http://schemas.microsoft.com/office/drawing/2010/main"/>
              </a:ext>
            </a:extLst>
          </a:blip>
          <a:stretch>
            <a:fillRect/>
          </a:stretch>
        </p:blipFill>
        <p:spPr>
          <a:xfrm>
            <a:off x="6767904" y="1081681"/>
            <a:ext cx="439288" cy="439288"/>
          </a:xfrm>
          <a:prstGeom prst="rect">
            <a:avLst/>
          </a:prstGeom>
        </p:spPr>
      </p:pic>
      <p:pic>
        <p:nvPicPr>
          <p:cNvPr id="2050" name="Picture 2" descr="Twitter X Logo PNG Vector (AI, EPS, PDF, SVG) Free Download">
            <a:extLst>
              <a:ext uri="{FF2B5EF4-FFF2-40B4-BE49-F238E27FC236}">
                <a16:creationId xmlns:a16="http://schemas.microsoft.com/office/drawing/2014/main" id="{A9544882-74F4-E8F3-33F1-D9BF2D4D5035}"/>
              </a:ext>
            </a:extLst>
          </p:cNvPr>
          <p:cNvPicPr>
            <a:picLocks noChangeAspect="1" noChangeArrowheads="1"/>
          </p:cNvPicPr>
          <p:nvPr/>
        </p:nvPicPr>
        <p:blipFill>
          <a:blip r:embed="rId83" cstate="print">
            <a:lum bright="70000" contrast="-70000"/>
            <a:extLst>
              <a:ext uri="{28A0092B-C50C-407E-A947-70E740481C1C}">
                <a14:useLocalDpi xmlns:a14="http://schemas.microsoft.com/office/drawing/2010/main"/>
              </a:ext>
            </a:extLst>
          </a:blip>
          <a:srcRect/>
          <a:stretch>
            <a:fillRect/>
          </a:stretch>
        </p:blipFill>
        <p:spPr bwMode="auto">
          <a:xfrm>
            <a:off x="728476" y="4804459"/>
            <a:ext cx="342887" cy="34288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a:extLst>
              <a:ext uri="{FF2B5EF4-FFF2-40B4-BE49-F238E27FC236}">
                <a16:creationId xmlns:a16="http://schemas.microsoft.com/office/drawing/2014/main" id="{C992A51D-DBAE-6426-6520-25A05C7ABBDC}"/>
              </a:ext>
            </a:extLst>
          </p:cNvPr>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1435923" y="5491739"/>
            <a:ext cx="497645" cy="17583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8945" y="832198"/>
            <a:ext cx="9152945" cy="516821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algn="ctr" defTabSz="685772" fontAlgn="auto">
              <a:spcBef>
                <a:spcPts val="0"/>
              </a:spcBef>
              <a:spcAft>
                <a:spcPts val="0"/>
              </a:spcAft>
              <a:defRPr/>
            </a:pPr>
            <a:endParaRPr lang="en-US" sz="810" dirty="0">
              <a:solidFill>
                <a:srgbClr val="FFFFFF"/>
              </a:solidFill>
              <a:latin typeface="Arial" panose="020B0604020202020204"/>
            </a:endParaRPr>
          </a:p>
        </p:txBody>
      </p:sp>
      <p:grpSp>
        <p:nvGrpSpPr>
          <p:cNvPr id="4" name="Group 3"/>
          <p:cNvGrpSpPr/>
          <p:nvPr/>
        </p:nvGrpSpPr>
        <p:grpSpPr>
          <a:xfrm>
            <a:off x="2769515" y="1692447"/>
            <a:ext cx="3710054" cy="3439774"/>
            <a:chOff x="4837966" y="1713426"/>
            <a:chExt cx="5180121" cy="4802745"/>
          </a:xfrm>
        </p:grpSpPr>
        <p:pic>
          <p:nvPicPr>
            <p:cNvPr id="6" name="Picture 5" descr="mage result for ad council logo new"/>
            <p:cNvPicPr>
              <a:picLocks noChangeAspect="1" noChangeArrowheads="1"/>
            </p:cNvPicPr>
            <p:nvPr/>
          </p:nvPicPr>
          <p:blipFill>
            <a:blip r:embed="rId85" cstate="screen">
              <a:extLst>
                <a:ext uri="{28A0092B-C50C-407E-A947-70E740481C1C}">
                  <a14:useLocalDpi xmlns:a14="http://schemas.microsoft.com/office/drawing/2010/main"/>
                </a:ext>
              </a:extLst>
            </a:blip>
            <a:srcRect/>
            <a:stretch>
              <a:fillRect/>
            </a:stretch>
          </p:blipFill>
          <p:spPr bwMode="auto">
            <a:xfrm>
              <a:off x="6631589" y="3314343"/>
              <a:ext cx="1600915" cy="1600915"/>
            </a:xfrm>
            <a:prstGeom prst="rect">
              <a:avLst/>
            </a:prstGeom>
            <a:solidFill>
              <a:srgbClr val="747880"/>
            </a:solidFill>
            <a:ln>
              <a:solidFill>
                <a:schemeClr val="bg1"/>
              </a:solidFill>
            </a:ln>
          </p:spPr>
        </p:pic>
        <p:sp>
          <p:nvSpPr>
            <p:cNvPr id="7" name="Rectangle 6"/>
            <p:cNvSpPr/>
            <p:nvPr/>
          </p:nvSpPr>
          <p:spPr>
            <a:xfrm>
              <a:off x="8228529" y="3314342"/>
              <a:ext cx="1600915" cy="1600915"/>
            </a:xfrm>
            <a:prstGeom prst="rect">
              <a:avLst/>
            </a:prstGeom>
            <a:solidFill>
              <a:srgbClr val="2297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0" tIns="17143" rIns="34286" bIns="17143" numCol="1" spcCol="0" rtlCol="0" fromWordArt="0" anchor="ctr" anchorCtr="0" forceAA="0" compatLnSpc="1">
              <a:prstTxWarp prst="textNoShape">
                <a:avLst/>
              </a:prstTxWarp>
              <a:noAutofit/>
            </a:bodyPr>
            <a:lstStyle/>
            <a:p>
              <a:pPr defTabSz="685772"/>
              <a:r>
                <a:rPr lang="en-US" sz="875" b="1" dirty="0">
                  <a:solidFill>
                    <a:srgbClr val="FFFFFF"/>
                  </a:solidFill>
                  <a:latin typeface="Arial Black" charset="0"/>
                  <a:cs typeface="Arial Black" charset="0"/>
                </a:rPr>
                <a:t>TECH</a:t>
              </a:r>
            </a:p>
          </p:txBody>
        </p:sp>
        <p:sp>
          <p:nvSpPr>
            <p:cNvPr id="8" name="Rectangle 7"/>
            <p:cNvSpPr/>
            <p:nvPr/>
          </p:nvSpPr>
          <p:spPr>
            <a:xfrm>
              <a:off x="8220580" y="1713426"/>
              <a:ext cx="1608864" cy="1600915"/>
            </a:xfrm>
            <a:prstGeom prst="rect">
              <a:avLst/>
            </a:prstGeom>
            <a:solidFill>
              <a:srgbClr val="2297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0" tIns="17143" rIns="34286" bIns="17143" numCol="1" spcCol="0" rtlCol="0" fromWordArt="0" anchor="ctr" anchorCtr="0" forceAA="0" compatLnSpc="1">
              <a:prstTxWarp prst="textNoShape">
                <a:avLst/>
              </a:prstTxWarp>
              <a:noAutofit/>
            </a:bodyPr>
            <a:lstStyle/>
            <a:p>
              <a:pPr defTabSz="685772"/>
              <a:r>
                <a:rPr lang="en-US" sz="875" b="1" dirty="0">
                  <a:solidFill>
                    <a:srgbClr val="FFFFFF"/>
                  </a:solidFill>
                  <a:latin typeface="Arial Black" charset="0"/>
                  <a:cs typeface="Arial Black" charset="0"/>
                </a:rPr>
                <a:t>NON-PROFIT</a:t>
              </a:r>
            </a:p>
          </p:txBody>
        </p:sp>
        <p:sp>
          <p:nvSpPr>
            <p:cNvPr id="9" name="Rectangle 8"/>
            <p:cNvSpPr/>
            <p:nvPr/>
          </p:nvSpPr>
          <p:spPr>
            <a:xfrm>
              <a:off x="6623639" y="4915256"/>
              <a:ext cx="1616814" cy="1600915"/>
            </a:xfrm>
            <a:prstGeom prst="rect">
              <a:avLst/>
            </a:prstGeom>
            <a:solidFill>
              <a:srgbClr val="2297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0" tIns="17143" rIns="34286" bIns="17143" numCol="1" spcCol="0" rtlCol="0" fromWordArt="0" anchor="ctr" anchorCtr="0" forceAA="0" compatLnSpc="1">
              <a:prstTxWarp prst="textNoShape">
                <a:avLst/>
              </a:prstTxWarp>
              <a:noAutofit/>
            </a:bodyPr>
            <a:lstStyle/>
            <a:p>
              <a:pPr defTabSz="685772"/>
              <a:r>
                <a:rPr lang="en-US" sz="875" b="1" dirty="0">
                  <a:solidFill>
                    <a:srgbClr val="FFFFFF"/>
                  </a:solidFill>
                  <a:latin typeface="Arial Black" charset="0"/>
                  <a:cs typeface="Arial Black" charset="0"/>
                </a:rPr>
                <a:t>ADVERTISING</a:t>
              </a:r>
            </a:p>
          </p:txBody>
        </p:sp>
        <p:sp>
          <p:nvSpPr>
            <p:cNvPr id="10" name="Rectangle 9"/>
            <p:cNvSpPr/>
            <p:nvPr/>
          </p:nvSpPr>
          <p:spPr>
            <a:xfrm>
              <a:off x="5026699" y="3314341"/>
              <a:ext cx="1600915" cy="1600915"/>
            </a:xfrm>
            <a:prstGeom prst="rect">
              <a:avLst/>
            </a:prstGeom>
            <a:solidFill>
              <a:srgbClr val="2297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0" tIns="17143" rIns="34286" bIns="17143" numCol="1" spcCol="0" rtlCol="0" fromWordArt="0" anchor="ctr" anchorCtr="0" forceAA="0" compatLnSpc="1">
              <a:prstTxWarp prst="textNoShape">
                <a:avLst/>
              </a:prstTxWarp>
              <a:noAutofit/>
            </a:bodyPr>
            <a:lstStyle/>
            <a:p>
              <a:pPr defTabSz="685772"/>
              <a:r>
                <a:rPr lang="en-US" sz="875" b="1" dirty="0">
                  <a:solidFill>
                    <a:srgbClr val="FFFFFF"/>
                  </a:solidFill>
                  <a:latin typeface="Arial Black" charset="0"/>
                  <a:cs typeface="Arial Black" charset="0"/>
                </a:rPr>
                <a:t>MARKETING</a:t>
              </a:r>
            </a:p>
          </p:txBody>
        </p:sp>
        <p:sp>
          <p:nvSpPr>
            <p:cNvPr id="11" name="Rectangle 10"/>
            <p:cNvSpPr/>
            <p:nvPr/>
          </p:nvSpPr>
          <p:spPr>
            <a:xfrm>
              <a:off x="6639540" y="1713426"/>
              <a:ext cx="1600915" cy="1600915"/>
            </a:xfrm>
            <a:prstGeom prst="rect">
              <a:avLst/>
            </a:prstGeom>
            <a:solidFill>
              <a:srgbClr val="2297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0" tIns="17143" rIns="34286" bIns="17143" numCol="1" spcCol="0" rtlCol="0" fromWordArt="0" anchor="ctr" anchorCtr="0" forceAA="0" compatLnSpc="1">
              <a:prstTxWarp prst="textNoShape">
                <a:avLst/>
              </a:prstTxWarp>
              <a:noAutofit/>
            </a:bodyPr>
            <a:lstStyle/>
            <a:p>
              <a:pPr defTabSz="685772"/>
              <a:r>
                <a:rPr lang="en-US" sz="875" b="1" dirty="0">
                  <a:solidFill>
                    <a:srgbClr val="FFFFFF"/>
                  </a:solidFill>
                  <a:latin typeface="Arial Black" charset="0"/>
                  <a:cs typeface="Arial Black" charset="0"/>
                </a:rPr>
                <a:t>MEDIA</a:t>
              </a:r>
            </a:p>
          </p:txBody>
        </p:sp>
        <p:sp>
          <p:nvSpPr>
            <p:cNvPr id="12" name="Rectangle 11"/>
            <p:cNvSpPr/>
            <p:nvPr/>
          </p:nvSpPr>
          <p:spPr>
            <a:xfrm>
              <a:off x="5026700" y="4915255"/>
              <a:ext cx="1596939" cy="1600915"/>
            </a:xfrm>
            <a:prstGeom prst="rect">
              <a:avLst/>
            </a:prstGeom>
            <a:solidFill>
              <a:srgbClr val="2297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0" tIns="17143" rIns="34286" bIns="17143" numCol="1" spcCol="0" rtlCol="0" fromWordArt="0" anchor="ctr" anchorCtr="0" forceAA="0" compatLnSpc="1">
              <a:prstTxWarp prst="textNoShape">
                <a:avLst/>
              </a:prstTxWarp>
              <a:noAutofit/>
            </a:bodyPr>
            <a:lstStyle/>
            <a:p>
              <a:pPr defTabSz="685772"/>
              <a:r>
                <a:rPr lang="en-US" sz="875" b="1" dirty="0">
                  <a:solidFill>
                    <a:srgbClr val="FFFFFF"/>
                  </a:solidFill>
                  <a:latin typeface="Arial Black" charset="0"/>
                  <a:cs typeface="Arial Black" charset="0"/>
                </a:rPr>
                <a:t>GOVERNMENT</a:t>
              </a:r>
            </a:p>
          </p:txBody>
        </p:sp>
        <p:cxnSp>
          <p:nvCxnSpPr>
            <p:cNvPr id="13" name="Straight Connector 12"/>
            <p:cNvCxnSpPr/>
            <p:nvPr/>
          </p:nvCxnSpPr>
          <p:spPr>
            <a:xfrm>
              <a:off x="4911597" y="3314341"/>
              <a:ext cx="495446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37966" y="4906632"/>
              <a:ext cx="51801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506CF6D5-2DC5-48E2-A4D4-F000A284E2E3}"/>
                </a:ext>
              </a:extLst>
            </p:cNvPr>
            <p:cNvSpPr/>
            <p:nvPr/>
          </p:nvSpPr>
          <p:spPr>
            <a:xfrm>
              <a:off x="8266772" y="4926155"/>
              <a:ext cx="1570620" cy="1587547"/>
            </a:xfrm>
            <a:prstGeom prst="rect">
              <a:avLst/>
            </a:prstGeom>
            <a:solidFill>
              <a:srgbClr val="7478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0" tIns="17143" rIns="34286" bIns="17143" numCol="1" spcCol="0" rtlCol="0" fromWordArt="0" anchor="ctr" anchorCtr="0" forceAA="0" compatLnSpc="1">
              <a:prstTxWarp prst="textNoShape">
                <a:avLst/>
              </a:prstTxWarp>
              <a:noAutofit/>
            </a:bodyPr>
            <a:lstStyle/>
            <a:p>
              <a:pPr defTabSz="685772"/>
              <a:endParaRPr lang="en-US" sz="875" b="1" dirty="0">
                <a:solidFill>
                  <a:srgbClr val="FFFFFF"/>
                </a:solidFill>
                <a:latin typeface="Arial Black" charset="0"/>
                <a:cs typeface="Arial Black" charset="0"/>
              </a:endParaRPr>
            </a:p>
          </p:txBody>
        </p:sp>
        <p:sp>
          <p:nvSpPr>
            <p:cNvPr id="57" name="Rectangle 56">
              <a:extLst>
                <a:ext uri="{FF2B5EF4-FFF2-40B4-BE49-F238E27FC236}">
                  <a16:creationId xmlns:a16="http://schemas.microsoft.com/office/drawing/2014/main" id="{CA7F8A69-9256-4FD5-A8AE-9A1B44C849E1}"/>
                </a:ext>
              </a:extLst>
            </p:cNvPr>
            <p:cNvSpPr/>
            <p:nvPr/>
          </p:nvSpPr>
          <p:spPr>
            <a:xfrm>
              <a:off x="5026700" y="1713426"/>
              <a:ext cx="1586422" cy="1575162"/>
            </a:xfrm>
            <a:prstGeom prst="rect">
              <a:avLst/>
            </a:prstGeom>
            <a:solidFill>
              <a:srgbClr val="7478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300" tIns="17143" rIns="34286" bIns="17143" numCol="1" spcCol="0" rtlCol="0" fromWordArt="0" anchor="ctr" anchorCtr="0" forceAA="0" compatLnSpc="1">
              <a:prstTxWarp prst="textNoShape">
                <a:avLst/>
              </a:prstTxWarp>
              <a:noAutofit/>
            </a:bodyPr>
            <a:lstStyle/>
            <a:p>
              <a:pPr defTabSz="685772"/>
              <a:endParaRPr lang="en-US" sz="875" b="1" dirty="0">
                <a:solidFill>
                  <a:srgbClr val="FFFFFF"/>
                </a:solidFill>
                <a:latin typeface="Arial Black" charset="0"/>
                <a:cs typeface="Arial Black" charset="0"/>
              </a:endParaRPr>
            </a:p>
          </p:txBody>
        </p:sp>
      </p:grpSp>
    </p:spTree>
    <p:extLst>
      <p:ext uri="{BB962C8B-B14F-4D97-AF65-F5344CB8AC3E}">
        <p14:creationId xmlns:p14="http://schemas.microsoft.com/office/powerpoint/2010/main" val="1139033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hugging a person&#10;&#10;Description automatically generated">
            <a:extLst>
              <a:ext uri="{FF2B5EF4-FFF2-40B4-BE49-F238E27FC236}">
                <a16:creationId xmlns:a16="http://schemas.microsoft.com/office/drawing/2014/main" id="{3A8FA32B-446B-C4F6-A026-8659CE51885A}"/>
              </a:ext>
            </a:extLst>
          </p:cNvPr>
          <p:cNvPicPr>
            <a:picLocks noChangeAspect="1"/>
          </p:cNvPicPr>
          <p:nvPr/>
        </p:nvPicPr>
        <p:blipFill rotWithShape="1">
          <a:blip r:embed="rId3">
            <a:extLst>
              <a:ext uri="{28A0092B-C50C-407E-A947-70E740481C1C}">
                <a14:useLocalDpi xmlns:a14="http://schemas.microsoft.com/office/drawing/2010/main" val="0"/>
              </a:ext>
            </a:extLst>
          </a:blip>
          <a:srcRect l="45800" r="33660"/>
          <a:stretch/>
        </p:blipFill>
        <p:spPr>
          <a:xfrm>
            <a:off x="5436979" y="858795"/>
            <a:ext cx="1878221" cy="5140411"/>
          </a:xfrm>
          <a:prstGeom prst="rect">
            <a:avLst/>
          </a:prstGeom>
        </p:spPr>
      </p:pic>
      <p:pic>
        <p:nvPicPr>
          <p:cNvPr id="19" name="Picture 18" descr="Hands holding up a glass with liquid&#10;&#10;Description automatically generated with medium confidence">
            <a:extLst>
              <a:ext uri="{FF2B5EF4-FFF2-40B4-BE49-F238E27FC236}">
                <a16:creationId xmlns:a16="http://schemas.microsoft.com/office/drawing/2014/main" id="{2A3CBE4A-F2FA-52B1-572D-A607CD889187}"/>
              </a:ext>
            </a:extLst>
          </p:cNvPr>
          <p:cNvPicPr>
            <a:picLocks noChangeAspect="1"/>
          </p:cNvPicPr>
          <p:nvPr/>
        </p:nvPicPr>
        <p:blipFill rotWithShape="1">
          <a:blip r:embed="rId4">
            <a:extLst>
              <a:ext uri="{28A0092B-C50C-407E-A947-70E740481C1C}">
                <a14:useLocalDpi xmlns:a14="http://schemas.microsoft.com/office/drawing/2010/main" val="0"/>
              </a:ext>
            </a:extLst>
          </a:blip>
          <a:srcRect l="23386" r="48988"/>
          <a:stretch/>
        </p:blipFill>
        <p:spPr>
          <a:xfrm>
            <a:off x="1828799" y="857250"/>
            <a:ext cx="1894595" cy="5143500"/>
          </a:xfrm>
          <a:prstGeom prst="rect">
            <a:avLst/>
          </a:prstGeom>
        </p:spPr>
      </p:pic>
      <p:pic>
        <p:nvPicPr>
          <p:cNvPr id="29" name="Picture 28" descr="X-ray of two people kissing&#10;&#10;Description automatically generated">
            <a:extLst>
              <a:ext uri="{FF2B5EF4-FFF2-40B4-BE49-F238E27FC236}">
                <a16:creationId xmlns:a16="http://schemas.microsoft.com/office/drawing/2014/main" id="{8B942CA4-8304-6CD2-EE42-9B4EB831A9E5}"/>
              </a:ext>
            </a:extLst>
          </p:cNvPr>
          <p:cNvPicPr>
            <a:picLocks noChangeAspect="1"/>
          </p:cNvPicPr>
          <p:nvPr/>
        </p:nvPicPr>
        <p:blipFill rotWithShape="1">
          <a:blip r:embed="rId5">
            <a:extLst>
              <a:ext uri="{28A0092B-C50C-407E-A947-70E740481C1C}">
                <a14:useLocalDpi xmlns:a14="http://schemas.microsoft.com/office/drawing/2010/main" val="0"/>
              </a:ext>
            </a:extLst>
          </a:blip>
          <a:srcRect l="31905" r="45435"/>
          <a:stretch/>
        </p:blipFill>
        <p:spPr>
          <a:xfrm>
            <a:off x="3656728" y="838511"/>
            <a:ext cx="1829672" cy="5211224"/>
          </a:xfrm>
          <a:prstGeom prst="rect">
            <a:avLst/>
          </a:prstGeom>
        </p:spPr>
      </p:pic>
      <p:pic>
        <p:nvPicPr>
          <p:cNvPr id="2" name="Picture Placeholder 26">
            <a:extLst>
              <a:ext uri="{FF2B5EF4-FFF2-40B4-BE49-F238E27FC236}">
                <a16:creationId xmlns:a16="http://schemas.microsoft.com/office/drawing/2014/main" id="{8D71A3DF-375A-29CF-1162-A6332122060F}"/>
              </a:ext>
            </a:extLst>
          </p:cNvPr>
          <p:cNvPicPr>
            <a:picLocks noChangeAspect="1"/>
          </p:cNvPicPr>
          <p:nvPr/>
        </p:nvPicPr>
        <p:blipFill rotWithShape="1">
          <a:blip r:embed="rId6">
            <a:extLst>
              <a:ext uri="{28A0092B-C50C-407E-A947-70E740481C1C}">
                <a14:useLocalDpi xmlns:a14="http://schemas.microsoft.com/office/drawing/2010/main" val="0"/>
              </a:ext>
            </a:extLst>
          </a:blip>
          <a:srcRect l="47453" r="26662"/>
          <a:stretch/>
        </p:blipFill>
        <p:spPr>
          <a:xfrm>
            <a:off x="7310002" y="857251"/>
            <a:ext cx="1841648" cy="5169089"/>
          </a:xfrm>
          <a:prstGeom prst="rect">
            <a:avLst/>
          </a:prstGeom>
        </p:spPr>
      </p:pic>
      <p:pic>
        <p:nvPicPr>
          <p:cNvPr id="3" name="Picture 2" descr="A couple of people in a car&#10;&#10;Description automatically generated">
            <a:extLst>
              <a:ext uri="{FF2B5EF4-FFF2-40B4-BE49-F238E27FC236}">
                <a16:creationId xmlns:a16="http://schemas.microsoft.com/office/drawing/2014/main" id="{4159998D-C072-D558-262C-0903609C5423}"/>
              </a:ext>
            </a:extLst>
          </p:cNvPr>
          <p:cNvPicPr>
            <a:picLocks noChangeAspect="1"/>
          </p:cNvPicPr>
          <p:nvPr/>
        </p:nvPicPr>
        <p:blipFill rotWithShape="1">
          <a:blip r:embed="rId7">
            <a:extLst>
              <a:ext uri="{28A0092B-C50C-407E-A947-70E740481C1C}">
                <a14:useLocalDpi xmlns:a14="http://schemas.microsoft.com/office/drawing/2010/main" val="0"/>
              </a:ext>
            </a:extLst>
          </a:blip>
          <a:srcRect l="62255" r="19329"/>
          <a:stretch/>
        </p:blipFill>
        <p:spPr>
          <a:xfrm>
            <a:off x="-7756" y="857251"/>
            <a:ext cx="1836556" cy="5185610"/>
          </a:xfrm>
          <a:prstGeom prst="rect">
            <a:avLst/>
          </a:prstGeom>
        </p:spPr>
      </p:pic>
      <p:sp>
        <p:nvSpPr>
          <p:cNvPr id="38" name="Rectangle 37">
            <a:extLst>
              <a:ext uri="{FF2B5EF4-FFF2-40B4-BE49-F238E27FC236}">
                <a16:creationId xmlns:a16="http://schemas.microsoft.com/office/drawing/2014/main" id="{79EE15DE-1B38-3918-FDD5-245C7C3148E7}"/>
              </a:ext>
            </a:extLst>
          </p:cNvPr>
          <p:cNvSpPr/>
          <p:nvPr/>
        </p:nvSpPr>
        <p:spPr>
          <a:xfrm>
            <a:off x="0" y="831584"/>
            <a:ext cx="9151649" cy="5351737"/>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40" name="Rectangle 39">
            <a:extLst>
              <a:ext uri="{FF2B5EF4-FFF2-40B4-BE49-F238E27FC236}">
                <a16:creationId xmlns:a16="http://schemas.microsoft.com/office/drawing/2014/main" id="{B4F20500-0352-B6C6-C736-F0E39AC918D0}"/>
              </a:ext>
            </a:extLst>
          </p:cNvPr>
          <p:cNvSpPr/>
          <p:nvPr/>
        </p:nvSpPr>
        <p:spPr>
          <a:xfrm>
            <a:off x="-35713" y="2400300"/>
            <a:ext cx="9243773" cy="2324504"/>
          </a:xfrm>
          <a:prstGeom prst="rect">
            <a:avLst/>
          </a:prstGeom>
          <a:solidFill>
            <a:schemeClr val="tx1">
              <a:lumMod val="75000"/>
              <a:lumOff val="2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18F87947-6AA4-C1E3-00CC-2323620B7CA7}"/>
              </a:ext>
            </a:extLst>
          </p:cNvPr>
          <p:cNvSpPr/>
          <p:nvPr/>
        </p:nvSpPr>
        <p:spPr>
          <a:xfrm rot="5400000">
            <a:off x="3114578" y="3583672"/>
            <a:ext cx="1076322" cy="312959"/>
          </a:xfrm>
          <a:prstGeom prst="triangle">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Placeholder 26">
            <a:extLst>
              <a:ext uri="{FF2B5EF4-FFF2-40B4-BE49-F238E27FC236}">
                <a16:creationId xmlns:a16="http://schemas.microsoft.com/office/drawing/2014/main" id="{256C60DE-6624-6695-862C-D9BACE004EF3}"/>
              </a:ext>
            </a:extLst>
          </p:cNvPr>
          <p:cNvPicPr>
            <a:picLocks noChangeAspect="1"/>
          </p:cNvPicPr>
          <p:nvPr/>
        </p:nvPicPr>
        <p:blipFill>
          <a:blip r:embed="rId8" cstate="print">
            <a:extLst>
              <a:ext uri="{28A0092B-C50C-407E-A947-70E740481C1C}">
                <a14:useLocalDpi xmlns:a14="http://schemas.microsoft.com/office/drawing/2010/main" val="0"/>
              </a:ext>
            </a:extLst>
          </a:blip>
          <a:srcRect l="5663" r="5663"/>
          <a:stretch/>
        </p:blipFill>
        <p:spPr>
          <a:xfrm>
            <a:off x="7495258" y="3106190"/>
            <a:ext cx="1545458" cy="1266236"/>
          </a:xfrm>
          <a:prstGeom prst="roundRect">
            <a:avLst/>
          </a:prstGeom>
        </p:spPr>
      </p:pic>
      <p:sp>
        <p:nvSpPr>
          <p:cNvPr id="48" name="Isosceles Triangle 47">
            <a:extLst>
              <a:ext uri="{FF2B5EF4-FFF2-40B4-BE49-F238E27FC236}">
                <a16:creationId xmlns:a16="http://schemas.microsoft.com/office/drawing/2014/main" id="{E18AB56F-D2E4-929F-EC6F-1AA5936AB1D5}"/>
              </a:ext>
            </a:extLst>
          </p:cNvPr>
          <p:cNvSpPr/>
          <p:nvPr/>
        </p:nvSpPr>
        <p:spPr>
          <a:xfrm rot="5400000">
            <a:off x="4944183" y="3583672"/>
            <a:ext cx="1076322" cy="312959"/>
          </a:xfrm>
          <a:prstGeom prst="triangle">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Love Has No Labels' Reckons With a Culture Being Swamped by Hate | Muse by  Clio">
            <a:extLst>
              <a:ext uri="{FF2B5EF4-FFF2-40B4-BE49-F238E27FC236}">
                <a16:creationId xmlns:a16="http://schemas.microsoft.com/office/drawing/2014/main" id="{D9760467-7BC1-CA36-23F8-EDC61FD9E32D}"/>
              </a:ext>
            </a:extLst>
          </p:cNvPr>
          <p:cNvPicPr>
            <a:picLocks noChangeArrowheads="1"/>
          </p:cNvPicPr>
          <p:nvPr/>
        </p:nvPicPr>
        <p:blipFill rotWithShape="1">
          <a:blip r:embed="rId9">
            <a:extLst>
              <a:ext uri="{28A0092B-C50C-407E-A947-70E740481C1C}">
                <a14:useLocalDpi xmlns:a14="http://schemas.microsoft.com/office/drawing/2010/main" val="0"/>
              </a:ext>
            </a:extLst>
          </a:blip>
          <a:srcRect l="32391" t="25052" r="32453" b="23741"/>
          <a:stretch/>
        </p:blipFill>
        <p:spPr bwMode="auto">
          <a:xfrm>
            <a:off x="3816525" y="3106190"/>
            <a:ext cx="1545457" cy="1266236"/>
          </a:xfrm>
          <a:prstGeom prst="roundRect">
            <a:avLst/>
          </a:prstGeom>
          <a:noFill/>
          <a:extLst>
            <a:ext uri="{909E8E84-426E-40DD-AFC4-6F175D3DCCD1}">
              <a14:hiddenFill xmlns:a14="http://schemas.microsoft.com/office/drawing/2010/main">
                <a:solidFill>
                  <a:srgbClr val="FFFFFF"/>
                </a:solidFill>
              </a14:hiddenFill>
            </a:ext>
          </a:extLst>
        </p:spPr>
      </p:pic>
      <p:sp>
        <p:nvSpPr>
          <p:cNvPr id="49" name="Isosceles Triangle 48">
            <a:extLst>
              <a:ext uri="{FF2B5EF4-FFF2-40B4-BE49-F238E27FC236}">
                <a16:creationId xmlns:a16="http://schemas.microsoft.com/office/drawing/2014/main" id="{EC968D92-409F-E554-ADBC-D59626CEEF10}"/>
              </a:ext>
            </a:extLst>
          </p:cNvPr>
          <p:cNvSpPr/>
          <p:nvPr/>
        </p:nvSpPr>
        <p:spPr>
          <a:xfrm rot="5400000">
            <a:off x="6790051" y="3583672"/>
            <a:ext cx="1076322" cy="312959"/>
          </a:xfrm>
          <a:prstGeom prst="triangle">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8" name="Picture 10" descr="It's Up To You' Programmatic Campaign Drives Vaccination Intent">
            <a:extLst>
              <a:ext uri="{FF2B5EF4-FFF2-40B4-BE49-F238E27FC236}">
                <a16:creationId xmlns:a16="http://schemas.microsoft.com/office/drawing/2014/main" id="{C44BD5C2-89A8-7A03-A6A8-6F134EBC89A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3620" t="35897" b="11112"/>
          <a:stretch/>
        </p:blipFill>
        <p:spPr bwMode="auto">
          <a:xfrm>
            <a:off x="5655891" y="3106189"/>
            <a:ext cx="1545457" cy="1266236"/>
          </a:xfrm>
          <a:prstGeom prst="roundRect">
            <a:avLst/>
          </a:prstGeom>
          <a:noFill/>
          <a:extLst>
            <a:ext uri="{909E8E84-426E-40DD-AFC4-6F175D3DCCD1}">
              <a14:hiddenFill xmlns:a14="http://schemas.microsoft.com/office/drawing/2010/main">
                <a:solidFill>
                  <a:srgbClr val="FFFFFF"/>
                </a:solidFill>
              </a14:hiddenFill>
            </a:ext>
          </a:extLst>
        </p:spPr>
      </p:pic>
      <p:sp>
        <p:nvSpPr>
          <p:cNvPr id="46" name="Isosceles Triangle 45">
            <a:extLst>
              <a:ext uri="{FF2B5EF4-FFF2-40B4-BE49-F238E27FC236}">
                <a16:creationId xmlns:a16="http://schemas.microsoft.com/office/drawing/2014/main" id="{B71C302B-8CAC-8C92-350E-E64EE42E5B4E}"/>
              </a:ext>
            </a:extLst>
          </p:cNvPr>
          <p:cNvSpPr/>
          <p:nvPr/>
        </p:nvSpPr>
        <p:spPr>
          <a:xfrm rot="5400000">
            <a:off x="1268230" y="3583672"/>
            <a:ext cx="1076322" cy="312959"/>
          </a:xfrm>
          <a:prstGeom prst="triangle">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Ad Council/US DOT &quot;Friends Don't Let Friends Drive Drunk&quot; PSA (2000) -  YouTube">
            <a:extLst>
              <a:ext uri="{FF2B5EF4-FFF2-40B4-BE49-F238E27FC236}">
                <a16:creationId xmlns:a16="http://schemas.microsoft.com/office/drawing/2014/main" id="{2DEF263F-DD6C-E67E-1E91-908EB8D8942A}"/>
              </a:ext>
            </a:extLst>
          </p:cNvPr>
          <p:cNvPicPr>
            <a:picLocks noChangeArrowheads="1"/>
          </p:cNvPicPr>
          <p:nvPr/>
        </p:nvPicPr>
        <p:blipFill rotWithShape="1">
          <a:blip r:embed="rId11">
            <a:extLst>
              <a:ext uri="{28A0092B-C50C-407E-A947-70E740481C1C}">
                <a14:useLocalDpi xmlns:a14="http://schemas.microsoft.com/office/drawing/2010/main" val="0"/>
              </a:ext>
            </a:extLst>
          </a:blip>
          <a:srcRect l="15633" r="17436"/>
          <a:stretch/>
        </p:blipFill>
        <p:spPr bwMode="auto">
          <a:xfrm>
            <a:off x="137793" y="3106189"/>
            <a:ext cx="1545457" cy="1266236"/>
          </a:xfrm>
          <a:prstGeom prst="roundRect">
            <a:avLst/>
          </a:prstGeom>
          <a:noFill/>
          <a:ln w="19050">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E903779-2579-4AFE-F97B-961F9F0FE23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863" t="18615" r="36365" b="9410"/>
          <a:stretch/>
        </p:blipFill>
        <p:spPr bwMode="auto">
          <a:xfrm>
            <a:off x="2004432" y="3085409"/>
            <a:ext cx="1545457" cy="1267407"/>
          </a:xfrm>
          <a:prstGeom prst="round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64B1D2CB-7DB1-AD51-C09B-99D914D2BDF1}"/>
              </a:ext>
            </a:extLst>
          </p:cNvPr>
          <p:cNvGrpSpPr/>
          <p:nvPr/>
        </p:nvGrpSpPr>
        <p:grpSpPr>
          <a:xfrm>
            <a:off x="1851419" y="-923292"/>
            <a:ext cx="228600" cy="228600"/>
            <a:chOff x="2037347" y="-1684421"/>
            <a:chExt cx="304800" cy="304800"/>
          </a:xfrm>
        </p:grpSpPr>
        <p:sp>
          <p:nvSpPr>
            <p:cNvPr id="41" name="Oval 40">
              <a:extLst>
                <a:ext uri="{FF2B5EF4-FFF2-40B4-BE49-F238E27FC236}">
                  <a16:creationId xmlns:a16="http://schemas.microsoft.com/office/drawing/2014/main" id="{0EB1929B-8F9E-3F6E-5340-7026A6D7775C}"/>
                </a:ext>
              </a:extLst>
            </p:cNvPr>
            <p:cNvSpPr/>
            <p:nvPr/>
          </p:nvSpPr>
          <p:spPr>
            <a:xfrm>
              <a:off x="2037347" y="-1684421"/>
              <a:ext cx="304800" cy="304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A7A789EA-CA81-63E0-13C0-0D6501C28BE2}"/>
                </a:ext>
              </a:extLst>
            </p:cNvPr>
            <p:cNvSpPr/>
            <p:nvPr/>
          </p:nvSpPr>
          <p:spPr>
            <a:xfrm rot="5400000">
              <a:off x="2123483" y="-1610349"/>
              <a:ext cx="183841" cy="158484"/>
            </a:xfrm>
            <a:prstGeom prst="triangl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itle 5">
            <a:extLst>
              <a:ext uri="{FF2B5EF4-FFF2-40B4-BE49-F238E27FC236}">
                <a16:creationId xmlns:a16="http://schemas.microsoft.com/office/drawing/2014/main" id="{9C1D2FA2-0001-C1C8-5D7C-D4168FF3B598}"/>
              </a:ext>
            </a:extLst>
          </p:cNvPr>
          <p:cNvSpPr txBox="1">
            <a:spLocks/>
          </p:cNvSpPr>
          <p:nvPr/>
        </p:nvSpPr>
        <p:spPr>
          <a:xfrm>
            <a:off x="7428177" y="3929529"/>
            <a:ext cx="1147902" cy="395840"/>
          </a:xfrm>
          <a:prstGeom prst="rect">
            <a:avLst/>
          </a:prstGeom>
          <a:noFill/>
          <a:effectLst>
            <a:outerShdw blurRad="50800" dist="38100" dir="2700000" algn="tl" rotWithShape="0">
              <a:prstClr val="black">
                <a:alpha val="40000"/>
              </a:prstClr>
            </a:outerShdw>
          </a:effectLst>
        </p:spPr>
        <p:txBody>
          <a:bodyPr vert="horz" lIns="68580" tIns="34290" rIns="68580" bIns="34290" rtlCol="0" anchor="ctr">
            <a:noAutofit/>
          </a:bodyPr>
          <a:lstStyle>
            <a:lvl1pPr algn="l" defTabSz="914363" rtl="0" eaLnBrk="1" latinLnBrk="0" hangingPunct="1">
              <a:lnSpc>
                <a:spcPct val="90000"/>
              </a:lnSpc>
              <a:spcBef>
                <a:spcPct val="0"/>
              </a:spcBef>
              <a:buNone/>
              <a:defRPr sz="2400" b="0" i="0" kern="1200">
                <a:solidFill>
                  <a:schemeClr val="accent1"/>
                </a:solidFill>
                <a:latin typeface="+mj-lt"/>
                <a:ea typeface="+mj-ea"/>
                <a:cs typeface="+mj-cs"/>
              </a:defRPr>
            </a:lvl1pPr>
          </a:lstStyle>
          <a:p>
            <a:pPr algn="ctr" defTabSz="685772" fontAlgn="auto">
              <a:lnSpc>
                <a:spcPct val="100000"/>
              </a:lnSpc>
              <a:spcBef>
                <a:spcPts val="0"/>
              </a:spcBef>
              <a:spcAft>
                <a:spcPts val="0"/>
              </a:spcAft>
              <a:buSzPct val="111111"/>
              <a:defRPr/>
            </a:pPr>
            <a:r>
              <a:rPr lang="en-US" sz="1200" b="1" dirty="0">
                <a:solidFill>
                  <a:srgbClr val="E8EAE2"/>
                </a:solidFill>
                <a:latin typeface="Montserrat" panose="00000500000000000000" pitchFamily="2" charset="0"/>
              </a:rPr>
              <a:t>MENTAL</a:t>
            </a:r>
          </a:p>
          <a:p>
            <a:pPr algn="ctr" defTabSz="685772" fontAlgn="auto">
              <a:lnSpc>
                <a:spcPct val="100000"/>
              </a:lnSpc>
              <a:spcBef>
                <a:spcPts val="0"/>
              </a:spcBef>
              <a:spcAft>
                <a:spcPts val="0"/>
              </a:spcAft>
              <a:buSzPct val="111111"/>
              <a:defRPr/>
            </a:pPr>
            <a:r>
              <a:rPr lang="en-US" sz="1200" b="1" dirty="0">
                <a:solidFill>
                  <a:srgbClr val="E8EAE2"/>
                </a:solidFill>
                <a:latin typeface="Montserrat" panose="00000500000000000000" pitchFamily="2" charset="0"/>
              </a:rPr>
              <a:t>HEALTH</a:t>
            </a:r>
            <a:endParaRPr lang="en-US" sz="825" b="1" dirty="0">
              <a:solidFill>
                <a:srgbClr val="E8EAE2"/>
              </a:solidFill>
              <a:latin typeface="Montserrat" panose="00000500000000000000" pitchFamily="2" charset="0"/>
            </a:endParaRPr>
          </a:p>
        </p:txBody>
      </p:sp>
      <p:sp>
        <p:nvSpPr>
          <p:cNvPr id="12" name="Title 5">
            <a:extLst>
              <a:ext uri="{FF2B5EF4-FFF2-40B4-BE49-F238E27FC236}">
                <a16:creationId xmlns:a16="http://schemas.microsoft.com/office/drawing/2014/main" id="{6569D278-0F4D-C5EE-B3B7-CD0ACCDB88E1}"/>
              </a:ext>
            </a:extLst>
          </p:cNvPr>
          <p:cNvSpPr txBox="1">
            <a:spLocks/>
          </p:cNvSpPr>
          <p:nvPr/>
        </p:nvSpPr>
        <p:spPr>
          <a:xfrm>
            <a:off x="-67576" y="2573214"/>
            <a:ext cx="9209480" cy="395840"/>
          </a:xfrm>
          <a:prstGeom prst="rect">
            <a:avLst/>
          </a:prstGeom>
          <a:noFill/>
          <a:effectLst>
            <a:outerShdw blurRad="50800" dist="38100" dir="2700000" algn="tl" rotWithShape="0">
              <a:prstClr val="black">
                <a:alpha val="40000"/>
              </a:prstClr>
            </a:outerShdw>
          </a:effectLst>
        </p:spPr>
        <p:txBody>
          <a:bodyPr vert="horz" lIns="68580" tIns="34290" rIns="68580" bIns="34290" rtlCol="0" anchor="ctr">
            <a:noAutofit/>
          </a:bodyPr>
          <a:lstStyle>
            <a:lvl1pPr algn="l" defTabSz="914363" rtl="0" eaLnBrk="1" latinLnBrk="0" hangingPunct="1">
              <a:lnSpc>
                <a:spcPct val="90000"/>
              </a:lnSpc>
              <a:spcBef>
                <a:spcPct val="0"/>
              </a:spcBef>
              <a:buNone/>
              <a:defRPr sz="2400" b="0" i="0" kern="1200">
                <a:solidFill>
                  <a:schemeClr val="accent1"/>
                </a:solidFill>
                <a:latin typeface="+mj-lt"/>
                <a:ea typeface="+mj-ea"/>
                <a:cs typeface="+mj-cs"/>
              </a:defRPr>
            </a:lvl1pPr>
          </a:lstStyle>
          <a:p>
            <a:pPr algn="ctr" defTabSz="685772" fontAlgn="auto">
              <a:lnSpc>
                <a:spcPct val="100000"/>
              </a:lnSpc>
              <a:spcBef>
                <a:spcPts val="0"/>
              </a:spcBef>
              <a:spcAft>
                <a:spcPts val="0"/>
              </a:spcAft>
              <a:buSzPct val="111111"/>
              <a:defRPr/>
            </a:pPr>
            <a:r>
              <a:rPr lang="en-US" sz="2100" b="1" dirty="0">
                <a:solidFill>
                  <a:schemeClr val="bg1"/>
                </a:solidFill>
                <a:latin typeface="Montserrat" panose="00000500000000000000" pitchFamily="2" charset="0"/>
              </a:rPr>
              <a:t>OUR TRACK RECORD ON CHANGING THE NARRATIVE</a:t>
            </a:r>
            <a:endParaRPr lang="en-US" sz="1350" b="1" dirty="0">
              <a:solidFill>
                <a:schemeClr val="bg1"/>
              </a:solidFill>
              <a:latin typeface="Montserrat" panose="00000500000000000000" pitchFamily="2" charset="0"/>
            </a:endParaRPr>
          </a:p>
        </p:txBody>
      </p:sp>
      <p:pic>
        <p:nvPicPr>
          <p:cNvPr id="4" name="Google Shape;803;p130">
            <a:extLst>
              <a:ext uri="{FF2B5EF4-FFF2-40B4-BE49-F238E27FC236}">
                <a16:creationId xmlns:a16="http://schemas.microsoft.com/office/drawing/2014/main" id="{A770A50E-C4DB-F52A-5E2E-410D46DCD090}"/>
              </a:ext>
            </a:extLst>
          </p:cNvPr>
          <p:cNvPicPr preferRelativeResize="0"/>
          <p:nvPr/>
        </p:nvPicPr>
        <p:blipFill rotWithShape="1">
          <a:blip r:embed="rId13">
            <a:alphaModFix/>
            <a:lum bright="70000" contrast="-70000"/>
          </a:blip>
          <a:srcRect r="75272" b="-11339"/>
          <a:stretch/>
        </p:blipFill>
        <p:spPr>
          <a:xfrm>
            <a:off x="7642273" y="3558990"/>
            <a:ext cx="236950" cy="224237"/>
          </a:xfrm>
          <a:prstGeom prst="rect">
            <a:avLst/>
          </a:prstGeom>
          <a:noFill/>
          <a:ln>
            <a:noFill/>
          </a:ln>
          <a:effectLst>
            <a:outerShdw blurRad="50800" dist="38100" dir="2700000" algn="tl" rotWithShape="0">
              <a:prstClr val="black">
                <a:alpha val="40000"/>
              </a:prstClr>
            </a:outerShdw>
          </a:effectLst>
        </p:spPr>
      </p:pic>
      <p:pic>
        <p:nvPicPr>
          <p:cNvPr id="5" name="Google Shape;803;p130">
            <a:extLst>
              <a:ext uri="{FF2B5EF4-FFF2-40B4-BE49-F238E27FC236}">
                <a16:creationId xmlns:a16="http://schemas.microsoft.com/office/drawing/2014/main" id="{BF5AB678-4938-14CB-1EF3-EEE5D352B404}"/>
              </a:ext>
            </a:extLst>
          </p:cNvPr>
          <p:cNvPicPr preferRelativeResize="0"/>
          <p:nvPr/>
        </p:nvPicPr>
        <p:blipFill rotWithShape="1">
          <a:blip r:embed="rId13">
            <a:alphaModFix/>
            <a:lum bright="70000" contrast="-70000"/>
          </a:blip>
          <a:srcRect l="24377" b="-11339"/>
          <a:stretch/>
        </p:blipFill>
        <p:spPr>
          <a:xfrm>
            <a:off x="7627482" y="3754897"/>
            <a:ext cx="522137" cy="161576"/>
          </a:xfrm>
          <a:prstGeom prst="rect">
            <a:avLst/>
          </a:prstGeom>
          <a:noFill/>
          <a:ln>
            <a:noFill/>
          </a:ln>
          <a:effectLst>
            <a:outerShdw blurRad="50800" dist="38100" dir="2700000" algn="tl" rotWithShape="0">
              <a:prstClr val="black">
                <a:alpha val="40000"/>
              </a:prstClr>
            </a:outerShdw>
          </a:effectLst>
        </p:spPr>
      </p:pic>
      <p:pic>
        <p:nvPicPr>
          <p:cNvPr id="7" name="Google Shape;164;p19">
            <a:extLst>
              <a:ext uri="{FF2B5EF4-FFF2-40B4-BE49-F238E27FC236}">
                <a16:creationId xmlns:a16="http://schemas.microsoft.com/office/drawing/2014/main" id="{FE1178F9-2C2B-4AC1-6CB0-212F4CE15A48}"/>
              </a:ext>
            </a:extLst>
          </p:cNvPr>
          <p:cNvPicPr preferRelativeResize="0"/>
          <p:nvPr/>
        </p:nvPicPr>
        <p:blipFill>
          <a:blip r:embed="rId14">
            <a:alphaModFix/>
            <a:duotone>
              <a:prstClr val="black"/>
              <a:srgbClr val="262626">
                <a:tint val="45000"/>
                <a:satMod val="400000"/>
              </a:srgbClr>
            </a:duotone>
          </a:blip>
          <a:stretch>
            <a:fillRect/>
          </a:stretch>
        </p:blipFill>
        <p:spPr>
          <a:xfrm>
            <a:off x="8659234" y="5567217"/>
            <a:ext cx="319571" cy="319378"/>
          </a:xfrm>
          <a:prstGeom prst="rect">
            <a:avLst/>
          </a:prstGeom>
          <a:noFill/>
          <a:ln>
            <a:noFill/>
          </a:ln>
        </p:spPr>
      </p:pic>
    </p:spTree>
    <p:extLst>
      <p:ext uri="{BB962C8B-B14F-4D97-AF65-F5344CB8AC3E}">
        <p14:creationId xmlns:p14="http://schemas.microsoft.com/office/powerpoint/2010/main" val="3061687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subTitle" idx="1"/>
          </p:nvPr>
        </p:nvSpPr>
        <p:spPr>
          <a:xfrm>
            <a:off x="609600" y="2362200"/>
            <a:ext cx="8077200" cy="990600"/>
          </a:xfrm>
        </p:spPr>
        <p:txBody>
          <a:bodyPr/>
          <a:lstStyle/>
          <a:p>
            <a:pPr eaLnBrk="1" hangingPunct="1"/>
            <a:r>
              <a:rPr lang="en-US" altLang="en-US" sz="2400" b="1" dirty="0"/>
              <a:t>ABOUT HUNTSMAN MENTAL HEALTH INSTITUTE</a:t>
            </a:r>
            <a:endParaRPr lang="en-US" altLang="en-US" sz="2400" b="1" i="1" dirty="0"/>
          </a:p>
        </p:txBody>
      </p:sp>
      <p:pic>
        <p:nvPicPr>
          <p:cNvPr id="3" name="Picture 2" descr="A logo for a mental health company&#10;&#10;Description automatically generated">
            <a:extLst>
              <a:ext uri="{FF2B5EF4-FFF2-40B4-BE49-F238E27FC236}">
                <a16:creationId xmlns:a16="http://schemas.microsoft.com/office/drawing/2014/main" id="{AF968952-DACE-C74D-F533-B2B401A84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971800"/>
            <a:ext cx="5844540" cy="2247900"/>
          </a:xfrm>
          <a:prstGeom prst="rect">
            <a:avLst/>
          </a:prstGeom>
        </p:spPr>
      </p:pic>
    </p:spTree>
    <p:extLst>
      <p:ext uri="{BB962C8B-B14F-4D97-AF65-F5344CB8AC3E}">
        <p14:creationId xmlns:p14="http://schemas.microsoft.com/office/powerpoint/2010/main" val="3589788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90600" y="2133600"/>
            <a:ext cx="5663560" cy="3730292"/>
          </a:xfrm>
        </p:spPr>
        <p:txBody>
          <a:bodyPr anchor="t">
            <a:normAutofit lnSpcReduction="10000"/>
          </a:bodyPr>
          <a:lstStyle/>
          <a:p>
            <a:pPr algn="l"/>
            <a:r>
              <a:rPr lang="en-US" sz="1800" b="0" i="0" u="none" strike="noStrike" baseline="0" dirty="0">
                <a:latin typeface="Calibri" panose="020F0502020204030204" pitchFamily="34" charset="0"/>
              </a:rPr>
              <a:t>Huntsman Mental Health Institute brings together 75 years of patient care, research and education into one of the nation's leading academic medical centers focused on mental health. </a:t>
            </a:r>
          </a:p>
          <a:p>
            <a:pPr algn="l"/>
            <a:r>
              <a:rPr lang="en-US" sz="1800" b="0" i="0" u="none" strike="noStrike" baseline="0" dirty="0">
                <a:latin typeface="Calibri" panose="020F0502020204030204" pitchFamily="34" charset="0"/>
              </a:rPr>
              <a:t>Nestled in the campus of University of Utah, Huntsman Mental Health Institute serves the community with 1,600 faculty and staff in 20 locations providing inpatient and outpatient services for youth, teens, and adults as well as a comprehensive crisis care model which includes the nationally recognized </a:t>
            </a:r>
            <a:r>
              <a:rPr lang="en-US" sz="1800" b="0" i="0" u="none" strike="noStrike" baseline="0" dirty="0" err="1">
                <a:latin typeface="Calibri" panose="020F0502020204030204" pitchFamily="34" charset="0"/>
              </a:rPr>
              <a:t>SafeUT</a:t>
            </a:r>
            <a:r>
              <a:rPr lang="en-US" sz="1800" b="0" i="0" u="none" strike="noStrike" baseline="0" dirty="0">
                <a:latin typeface="Calibri" panose="020F0502020204030204" pitchFamily="34" charset="0"/>
              </a:rPr>
              <a:t> app and the 988 Crisis hotline for Utah. </a:t>
            </a:r>
          </a:p>
          <a:p>
            <a:pPr algn="l"/>
            <a:r>
              <a:rPr lang="en-US" sz="1800" b="0" i="0" u="none" strike="noStrike" baseline="0" dirty="0">
                <a:latin typeface="Calibri" panose="020F0502020204030204" pitchFamily="34" charset="0"/>
              </a:rPr>
              <a:t>Our mission is to advance mental health knowledge, hope, and healing for all. </a:t>
            </a:r>
          </a:p>
        </p:txBody>
      </p:sp>
      <p:pic>
        <p:nvPicPr>
          <p:cNvPr id="5" name="Picture 4" descr="A logo for a mental health company&#10;&#10;Description automatically generated">
            <a:extLst>
              <a:ext uri="{FF2B5EF4-FFF2-40B4-BE49-F238E27FC236}">
                <a16:creationId xmlns:a16="http://schemas.microsoft.com/office/drawing/2014/main" id="{9B27C0B8-0FDE-1427-645A-2D272240E4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6720" y="561120"/>
            <a:ext cx="4088448" cy="1572480"/>
          </a:xfrm>
          <a:prstGeom prst="rect">
            <a:avLst/>
          </a:prstGeom>
        </p:spPr>
      </p:pic>
      <p:sp>
        <p:nvSpPr>
          <p:cNvPr id="7" name="TextBox 6">
            <a:extLst>
              <a:ext uri="{FF2B5EF4-FFF2-40B4-BE49-F238E27FC236}">
                <a16:creationId xmlns:a16="http://schemas.microsoft.com/office/drawing/2014/main" id="{4B7C531E-3E29-4CDA-6E1C-DD034FB57FC7}"/>
              </a:ext>
            </a:extLst>
          </p:cNvPr>
          <p:cNvSpPr txBox="1"/>
          <p:nvPr/>
        </p:nvSpPr>
        <p:spPr>
          <a:xfrm>
            <a:off x="506720" y="6351601"/>
            <a:ext cx="5523199" cy="369332"/>
          </a:xfrm>
          <a:prstGeom prst="rect">
            <a:avLst/>
          </a:prstGeom>
          <a:noFill/>
        </p:spPr>
        <p:txBody>
          <a:bodyPr wrap="square">
            <a:spAutoFit/>
          </a:bodyPr>
          <a:lstStyle/>
          <a:p>
            <a:r>
              <a:rPr lang="en-US" sz="1800" b="0" i="0" u="none" strike="noStrike" baseline="0" dirty="0">
                <a:latin typeface="Calibri" panose="020F0502020204030204" pitchFamily="34" charset="0"/>
              </a:rPr>
              <a:t>www.huntsmanmentalhealthfoundation.org/hmhi/ </a:t>
            </a:r>
            <a:endParaRPr lang="en-US" dirty="0"/>
          </a:p>
        </p:txBody>
      </p:sp>
    </p:spTree>
    <p:extLst>
      <p:ext uri="{BB962C8B-B14F-4D97-AF65-F5344CB8AC3E}">
        <p14:creationId xmlns:p14="http://schemas.microsoft.com/office/powerpoint/2010/main" val="1466892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90600" y="2133600"/>
            <a:ext cx="5663560" cy="3730292"/>
          </a:xfrm>
        </p:spPr>
        <p:txBody>
          <a:bodyPr anchor="t">
            <a:normAutofit fontScale="85000" lnSpcReduction="10000"/>
          </a:bodyPr>
          <a:lstStyle/>
          <a:p>
            <a:pPr algn="l"/>
            <a:r>
              <a:rPr lang="en-US" sz="1800" b="0" i="0" u="none" strike="noStrike" baseline="0" dirty="0">
                <a:latin typeface="Calibri" panose="020F0502020204030204" pitchFamily="34" charset="0"/>
              </a:rPr>
              <a:t>Huntsman Mental Health Institute researchers are a pioneering force in expanding the understanding of complex functions of the brain. Innovation has come from brain imaging and genetic studies related to addiction, suicide prevention, depression, and other disorders, including the world’s largest study on the relation between genetics and suicide.</a:t>
            </a:r>
          </a:p>
          <a:p>
            <a:pPr algn="l"/>
            <a:r>
              <a:rPr lang="en-US" sz="1800" b="0" i="0" u="none" strike="noStrike" baseline="0" dirty="0">
                <a:latin typeface="Calibri" panose="020F0502020204030204" pitchFamily="34" charset="0"/>
              </a:rPr>
              <a:t>Huntsman Mental Health Institute’s education program through the Spencer Fox Eccles School of Medicine boasts highly competitive general psychiatry and triple-board residency programs, bringing the nation’s best clinicians to Utah. Unique educational fellowships include care focused on rural populations, addiction, and forensic psychiatry.</a:t>
            </a:r>
          </a:p>
          <a:p>
            <a:pPr algn="l"/>
            <a:r>
              <a:rPr lang="en-US" sz="1800" b="0" i="0" u="none" strike="noStrike" baseline="0" dirty="0">
                <a:latin typeface="Calibri" panose="020F0502020204030204" pitchFamily="34" charset="0"/>
              </a:rPr>
              <a:t>Huntsman Mental Health Institute, anchored by a 170-bed acute psychiatric and substance use hospital, is part of a world-renowned academic health system at the University of Utah.</a:t>
            </a:r>
            <a:endParaRPr lang="en-US" sz="900" dirty="0"/>
          </a:p>
        </p:txBody>
      </p:sp>
      <p:pic>
        <p:nvPicPr>
          <p:cNvPr id="5" name="Picture 4" descr="A logo for a mental health company&#10;&#10;Description automatically generated">
            <a:extLst>
              <a:ext uri="{FF2B5EF4-FFF2-40B4-BE49-F238E27FC236}">
                <a16:creationId xmlns:a16="http://schemas.microsoft.com/office/drawing/2014/main" id="{9B27C0B8-0FDE-1427-645A-2D272240E4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6720" y="561120"/>
            <a:ext cx="4088448" cy="1572480"/>
          </a:xfrm>
          <a:prstGeom prst="rect">
            <a:avLst/>
          </a:prstGeom>
        </p:spPr>
      </p:pic>
      <p:sp>
        <p:nvSpPr>
          <p:cNvPr id="7" name="TextBox 6">
            <a:extLst>
              <a:ext uri="{FF2B5EF4-FFF2-40B4-BE49-F238E27FC236}">
                <a16:creationId xmlns:a16="http://schemas.microsoft.com/office/drawing/2014/main" id="{4B7C531E-3E29-4CDA-6E1C-DD034FB57FC7}"/>
              </a:ext>
            </a:extLst>
          </p:cNvPr>
          <p:cNvSpPr txBox="1"/>
          <p:nvPr/>
        </p:nvSpPr>
        <p:spPr>
          <a:xfrm>
            <a:off x="506720" y="6351601"/>
            <a:ext cx="5523199" cy="369332"/>
          </a:xfrm>
          <a:prstGeom prst="rect">
            <a:avLst/>
          </a:prstGeom>
          <a:noFill/>
        </p:spPr>
        <p:txBody>
          <a:bodyPr wrap="square">
            <a:spAutoFit/>
          </a:bodyPr>
          <a:lstStyle/>
          <a:p>
            <a:r>
              <a:rPr lang="en-US" sz="1800" b="0" i="0" u="none" strike="noStrike" baseline="0" dirty="0">
                <a:latin typeface="Calibri" panose="020F0502020204030204" pitchFamily="34" charset="0"/>
              </a:rPr>
              <a:t>www.huntsmanmentalhealthfoundation.org/hmhi/ </a:t>
            </a:r>
            <a:endParaRPr lang="en-US" dirty="0"/>
          </a:p>
        </p:txBody>
      </p:sp>
    </p:spTree>
    <p:extLst>
      <p:ext uri="{BB962C8B-B14F-4D97-AF65-F5344CB8AC3E}">
        <p14:creationId xmlns:p14="http://schemas.microsoft.com/office/powerpoint/2010/main" val="426526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8FEA1-22F7-5EB2-3355-87122D50B7F2}"/>
              </a:ext>
            </a:extLst>
          </p:cNvPr>
          <p:cNvSpPr>
            <a:spLocks noGrp="1"/>
          </p:cNvSpPr>
          <p:nvPr>
            <p:ph idx="1"/>
          </p:nvPr>
        </p:nvSpPr>
        <p:spPr>
          <a:xfrm>
            <a:off x="457200" y="1676400"/>
            <a:ext cx="8229600" cy="4525963"/>
          </a:xfrm>
        </p:spPr>
        <p:txBody>
          <a:bodyPr/>
          <a:lstStyle/>
          <a:p>
            <a:pPr marL="0" indent="0" algn="ctr">
              <a:buNone/>
            </a:pPr>
            <a:endParaRPr lang="en-US" sz="2000" dirty="0">
              <a:solidFill>
                <a:srgbClr val="111111"/>
              </a:solidFill>
              <a:highlight>
                <a:srgbClr val="FFFFFF"/>
              </a:highlight>
              <a:latin typeface="Open Sans" panose="020B0606030504020204" pitchFamily="34" charset="0"/>
            </a:endParaRPr>
          </a:p>
          <a:p>
            <a:pPr marL="0" indent="0" algn="ctr">
              <a:buNone/>
            </a:pPr>
            <a:r>
              <a:rPr lang="en-US" sz="2000" dirty="0">
                <a:solidFill>
                  <a:srgbClr val="111111"/>
                </a:solidFill>
                <a:highlight>
                  <a:srgbClr val="FFFFFF"/>
                </a:highlight>
                <a:latin typeface="Open Sans" panose="020B0606030504020204" pitchFamily="34" charset="0"/>
              </a:rPr>
              <a:t>Nearly 70 million of Adults are struggling with mental health Challenges but are unlikely to seek help. </a:t>
            </a:r>
          </a:p>
          <a:p>
            <a:pPr marL="0" indent="0" algn="ctr">
              <a:buNone/>
            </a:pPr>
            <a:endParaRPr lang="en-US" sz="2000" dirty="0">
              <a:solidFill>
                <a:srgbClr val="111111"/>
              </a:solidFill>
              <a:highlight>
                <a:srgbClr val="FFFFFF"/>
              </a:highlight>
              <a:latin typeface="Open Sans" panose="020B0606030504020204" pitchFamily="34" charset="0"/>
            </a:endParaRPr>
          </a:p>
          <a:p>
            <a:pPr marL="0" indent="0" algn="ctr">
              <a:buNone/>
            </a:pPr>
            <a:endParaRPr lang="en-US" sz="2000" dirty="0">
              <a:solidFill>
                <a:srgbClr val="111111"/>
              </a:solidFill>
              <a:highlight>
                <a:srgbClr val="FFFFFF"/>
              </a:highlight>
              <a:latin typeface="Open Sans" panose="020B0606030504020204" pitchFamily="34" charset="0"/>
            </a:endParaRPr>
          </a:p>
          <a:p>
            <a:pPr marL="0" indent="0" algn="ctr">
              <a:buNone/>
            </a:pPr>
            <a:r>
              <a:rPr lang="en-US" sz="2000" dirty="0">
                <a:solidFill>
                  <a:srgbClr val="111111"/>
                </a:solidFill>
                <a:highlight>
                  <a:srgbClr val="FFFFFF"/>
                </a:highlight>
                <a:latin typeface="Open Sans" panose="020B0606030504020204" pitchFamily="34" charset="0"/>
              </a:rPr>
              <a:t>58% don’t want to burden others.</a:t>
            </a:r>
          </a:p>
          <a:p>
            <a:pPr marL="0" indent="0" algn="ctr">
              <a:buNone/>
            </a:pPr>
            <a:endParaRPr lang="en-US" sz="2000" dirty="0">
              <a:solidFill>
                <a:srgbClr val="111111"/>
              </a:solidFill>
              <a:highlight>
                <a:srgbClr val="FFFFFF"/>
              </a:highlight>
              <a:latin typeface="Open Sans" panose="020B0606030504020204" pitchFamily="34" charset="0"/>
            </a:endParaRPr>
          </a:p>
          <a:p>
            <a:pPr marL="0" indent="0" algn="ctr">
              <a:buNone/>
            </a:pPr>
            <a:r>
              <a:rPr lang="en-US" sz="2000" dirty="0">
                <a:solidFill>
                  <a:srgbClr val="111111"/>
                </a:solidFill>
                <a:highlight>
                  <a:srgbClr val="FFFFFF"/>
                </a:highlight>
                <a:latin typeface="Open Sans" panose="020B0606030504020204" pitchFamily="34" charset="0"/>
              </a:rPr>
              <a:t>47% are concerned they would be judged unfairly</a:t>
            </a:r>
          </a:p>
          <a:p>
            <a:pPr marL="0" indent="0" algn="ctr">
              <a:buNone/>
            </a:pPr>
            <a:endParaRPr lang="en-US" sz="2000" dirty="0">
              <a:solidFill>
                <a:srgbClr val="111111"/>
              </a:solidFill>
              <a:highlight>
                <a:srgbClr val="FFFFFF"/>
              </a:highlight>
              <a:latin typeface="Open Sans" panose="020B0606030504020204" pitchFamily="34" charset="0"/>
            </a:endParaRPr>
          </a:p>
          <a:p>
            <a:pPr marL="0" indent="0" algn="ctr">
              <a:buNone/>
            </a:pPr>
            <a:endParaRPr lang="en-US" sz="2000" dirty="0">
              <a:solidFill>
                <a:srgbClr val="111111"/>
              </a:solidFill>
              <a:highlight>
                <a:srgbClr val="FFFFFF"/>
              </a:highlight>
              <a:latin typeface="Open Sans" panose="020B0606030504020204" pitchFamily="34" charset="0"/>
            </a:endParaRPr>
          </a:p>
          <a:p>
            <a:pPr algn="l"/>
            <a:endParaRPr lang="en-US" sz="2000" b="0" i="0" dirty="0">
              <a:solidFill>
                <a:srgbClr val="111111"/>
              </a:solidFill>
              <a:effectLst/>
              <a:highlight>
                <a:srgbClr val="FFFFFF"/>
              </a:highlight>
              <a:latin typeface="Open Sans" panose="020B0606030504020204" pitchFamily="34" charset="0"/>
            </a:endParaRPr>
          </a:p>
          <a:p>
            <a:pPr algn="l"/>
            <a:endParaRPr lang="en-US" sz="2000" b="0" i="0" dirty="0">
              <a:solidFill>
                <a:srgbClr val="111111"/>
              </a:solidFill>
              <a:effectLst/>
              <a:highlight>
                <a:srgbClr val="FFFFFF"/>
              </a:highlight>
              <a:latin typeface="Open Sans" panose="020B0606030504020204" pitchFamily="34" charset="0"/>
            </a:endParaRPr>
          </a:p>
          <a:p>
            <a:pPr algn="l"/>
            <a:endParaRPr lang="en-US" sz="2000" dirty="0"/>
          </a:p>
        </p:txBody>
      </p:sp>
      <p:sp>
        <p:nvSpPr>
          <p:cNvPr id="2" name="TextBox 6">
            <a:extLst>
              <a:ext uri="{FF2B5EF4-FFF2-40B4-BE49-F238E27FC236}">
                <a16:creationId xmlns:a16="http://schemas.microsoft.com/office/drawing/2014/main" id="{1C8FB1B6-3B71-0F19-0C6D-987A9AFC8369}"/>
              </a:ext>
            </a:extLst>
          </p:cNvPr>
          <p:cNvSpPr txBox="1">
            <a:spLocks noChangeArrowheads="1"/>
          </p:cNvSpPr>
          <p:nvPr/>
        </p:nvSpPr>
        <p:spPr bwMode="auto">
          <a:xfrm>
            <a:off x="76200" y="6400800"/>
            <a:ext cx="4800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buNone/>
            </a:pPr>
            <a:r>
              <a:rPr lang="en-US" sz="800" dirty="0">
                <a:solidFill>
                  <a:srgbClr val="555555"/>
                </a:solidFill>
                <a:latin typeface="Open Sans"/>
              </a:rPr>
              <a:t>S</a:t>
            </a:r>
            <a:r>
              <a:rPr lang="en-US" sz="800" b="0" i="0" dirty="0">
                <a:solidFill>
                  <a:srgbClr val="555555"/>
                </a:solidFill>
                <a:effectLst/>
                <a:latin typeface="Open Sans"/>
              </a:rPr>
              <a:t>ource: Ad Council, 2024</a:t>
            </a:r>
          </a:p>
        </p:txBody>
      </p:sp>
      <p:sp>
        <p:nvSpPr>
          <p:cNvPr id="4" name="Title 1">
            <a:extLst>
              <a:ext uri="{FF2B5EF4-FFF2-40B4-BE49-F238E27FC236}">
                <a16:creationId xmlns:a16="http://schemas.microsoft.com/office/drawing/2014/main" id="{3D55B161-0517-8EC2-762D-2AA3FB77C819}"/>
              </a:ext>
            </a:extLst>
          </p:cNvPr>
          <p:cNvSpPr>
            <a:spLocks noGrp="1"/>
          </p:cNvSpPr>
          <p:nvPr>
            <p:ph type="title"/>
          </p:nvPr>
        </p:nvSpPr>
        <p:spPr>
          <a:xfrm>
            <a:off x="457200" y="228600"/>
            <a:ext cx="8229600" cy="1143000"/>
          </a:xfrm>
        </p:spPr>
        <p:txBody>
          <a:bodyPr/>
          <a:lstStyle/>
          <a:p>
            <a:r>
              <a:rPr lang="en-US" dirty="0"/>
              <a:t>America’s Mental Health Crisis</a:t>
            </a:r>
          </a:p>
        </p:txBody>
      </p:sp>
    </p:spTree>
    <p:extLst>
      <p:ext uri="{BB962C8B-B14F-4D97-AF65-F5344CB8AC3E}">
        <p14:creationId xmlns:p14="http://schemas.microsoft.com/office/powerpoint/2010/main" val="71926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8FEA1-22F7-5EB2-3355-87122D50B7F2}"/>
              </a:ext>
            </a:extLst>
          </p:cNvPr>
          <p:cNvSpPr>
            <a:spLocks noGrp="1"/>
          </p:cNvSpPr>
          <p:nvPr>
            <p:ph idx="1"/>
          </p:nvPr>
        </p:nvSpPr>
        <p:spPr>
          <a:xfrm>
            <a:off x="457200" y="1265237"/>
            <a:ext cx="8229600" cy="4525963"/>
          </a:xfrm>
        </p:spPr>
        <p:txBody>
          <a:bodyPr/>
          <a:lstStyle/>
          <a:p>
            <a:pPr marL="0" indent="0" algn="ctr">
              <a:buNone/>
            </a:pPr>
            <a:endParaRPr lang="en-US" sz="2000" dirty="0">
              <a:solidFill>
                <a:srgbClr val="111111"/>
              </a:solidFill>
              <a:highlight>
                <a:srgbClr val="FFFFFF"/>
              </a:highlight>
              <a:latin typeface="Open Sans" panose="020B0606030504020204" pitchFamily="34" charset="0"/>
            </a:endParaRPr>
          </a:p>
          <a:p>
            <a:pPr marL="0" indent="0" algn="ctr">
              <a:buNone/>
            </a:pPr>
            <a:endParaRPr lang="en-US" sz="2000" dirty="0">
              <a:solidFill>
                <a:srgbClr val="111111"/>
              </a:solidFill>
              <a:highlight>
                <a:srgbClr val="FFFFFF"/>
              </a:highlight>
              <a:latin typeface="Open Sans" panose="020B0606030504020204" pitchFamily="34" charset="0"/>
            </a:endParaRPr>
          </a:p>
          <a:p>
            <a:pPr marL="0" indent="0" algn="ctr">
              <a:buNone/>
            </a:pPr>
            <a:endParaRPr lang="en-US" sz="2000" dirty="0">
              <a:solidFill>
                <a:srgbClr val="111111"/>
              </a:solidFill>
              <a:highlight>
                <a:srgbClr val="FFFFFF"/>
              </a:highlight>
              <a:latin typeface="Open Sans" panose="020B0606030504020204" pitchFamily="34" charset="0"/>
            </a:endParaRPr>
          </a:p>
          <a:p>
            <a:pPr marL="0" indent="0" algn="ctr">
              <a:buNone/>
            </a:pPr>
            <a:r>
              <a:rPr lang="en-US" sz="2400" dirty="0">
                <a:solidFill>
                  <a:srgbClr val="111111"/>
                </a:solidFill>
                <a:highlight>
                  <a:srgbClr val="FFFFFF"/>
                </a:highlight>
                <a:latin typeface="Open Sans" panose="020B0606030504020204" pitchFamily="34" charset="0"/>
              </a:rPr>
              <a:t>Together, with resources provided by the Ad Council, Huntsman Mental Health Institute, (</a:t>
            </a:r>
            <a:r>
              <a:rPr lang="en-US" sz="2400" i="1" dirty="0">
                <a:solidFill>
                  <a:srgbClr val="111111"/>
                </a:solidFill>
                <a:highlight>
                  <a:srgbClr val="FFFFFF"/>
                </a:highlight>
                <a:latin typeface="Open Sans" panose="020B0606030504020204" pitchFamily="34" charset="0"/>
              </a:rPr>
              <a:t>insert radio station/group/network</a:t>
            </a:r>
            <a:r>
              <a:rPr lang="en-US" sz="2400" dirty="0">
                <a:solidFill>
                  <a:srgbClr val="111111"/>
                </a:solidFill>
                <a:highlight>
                  <a:srgbClr val="FFFFFF"/>
                </a:highlight>
                <a:latin typeface="Open Sans" panose="020B0606030504020204" pitchFamily="34" charset="0"/>
              </a:rPr>
              <a:t>) can help </a:t>
            </a:r>
            <a:r>
              <a:rPr lang="en-US" sz="2400" i="1" dirty="0">
                <a:solidFill>
                  <a:srgbClr val="111111"/>
                </a:solidFill>
                <a:highlight>
                  <a:srgbClr val="FFFFFF"/>
                </a:highlight>
                <a:latin typeface="Open Sans" panose="020B0606030504020204" pitchFamily="34" charset="0"/>
              </a:rPr>
              <a:t>Advertiser X </a:t>
            </a:r>
            <a:r>
              <a:rPr lang="en-US" sz="2400" dirty="0">
                <a:solidFill>
                  <a:srgbClr val="111111"/>
                </a:solidFill>
                <a:highlight>
                  <a:srgbClr val="FFFFFF"/>
                </a:highlight>
                <a:latin typeface="Open Sans" panose="020B0606030504020204" pitchFamily="34" charset="0"/>
              </a:rPr>
              <a:t>demonstrate its support for a healthier, inclusive and productive (</a:t>
            </a:r>
            <a:r>
              <a:rPr lang="en-US" sz="2400" i="1" dirty="0">
                <a:solidFill>
                  <a:srgbClr val="111111"/>
                </a:solidFill>
                <a:highlight>
                  <a:srgbClr val="FFFFFF"/>
                </a:highlight>
                <a:latin typeface="Open Sans" panose="020B0606030504020204" pitchFamily="34" charset="0"/>
              </a:rPr>
              <a:t>insert community</a:t>
            </a:r>
            <a:r>
              <a:rPr lang="en-US" sz="2400" dirty="0">
                <a:solidFill>
                  <a:srgbClr val="111111"/>
                </a:solidFill>
                <a:highlight>
                  <a:srgbClr val="FFFFFF"/>
                </a:highlight>
                <a:latin typeface="Open Sans" panose="020B0606030504020204" pitchFamily="34" charset="0"/>
              </a:rPr>
              <a:t>.)</a:t>
            </a:r>
          </a:p>
          <a:p>
            <a:pPr marL="0" indent="0" algn="ctr">
              <a:buNone/>
            </a:pPr>
            <a:endParaRPr lang="en-US" sz="2400" dirty="0">
              <a:solidFill>
                <a:srgbClr val="111111"/>
              </a:solidFill>
              <a:highlight>
                <a:srgbClr val="FFFFFF"/>
              </a:highlight>
              <a:latin typeface="Open Sans" panose="020B0606030504020204" pitchFamily="34" charset="0"/>
            </a:endParaRPr>
          </a:p>
          <a:p>
            <a:pPr algn="l"/>
            <a:endParaRPr lang="en-US" sz="2000" b="0" i="0" dirty="0">
              <a:solidFill>
                <a:srgbClr val="111111"/>
              </a:solidFill>
              <a:effectLst/>
              <a:highlight>
                <a:srgbClr val="FFFFFF"/>
              </a:highlight>
              <a:latin typeface="Open Sans" panose="020B0606030504020204" pitchFamily="34" charset="0"/>
            </a:endParaRPr>
          </a:p>
          <a:p>
            <a:pPr algn="l"/>
            <a:endParaRPr lang="en-US" sz="2000" b="0" i="0" dirty="0">
              <a:solidFill>
                <a:srgbClr val="111111"/>
              </a:solidFill>
              <a:effectLst/>
              <a:highlight>
                <a:srgbClr val="FFFFFF"/>
              </a:highlight>
              <a:latin typeface="Open Sans" panose="020B0606030504020204" pitchFamily="34" charset="0"/>
            </a:endParaRPr>
          </a:p>
          <a:p>
            <a:pPr algn="l"/>
            <a:endParaRPr lang="en-US" sz="2000" dirty="0"/>
          </a:p>
        </p:txBody>
      </p:sp>
      <p:sp>
        <p:nvSpPr>
          <p:cNvPr id="4" name="Title 1">
            <a:extLst>
              <a:ext uri="{FF2B5EF4-FFF2-40B4-BE49-F238E27FC236}">
                <a16:creationId xmlns:a16="http://schemas.microsoft.com/office/drawing/2014/main" id="{3D55B161-0517-8EC2-762D-2AA3FB77C819}"/>
              </a:ext>
            </a:extLst>
          </p:cNvPr>
          <p:cNvSpPr>
            <a:spLocks noGrp="1"/>
          </p:cNvSpPr>
          <p:nvPr>
            <p:ph type="title"/>
          </p:nvPr>
        </p:nvSpPr>
        <p:spPr>
          <a:xfrm>
            <a:off x="457200" y="228600"/>
            <a:ext cx="8229600" cy="1143000"/>
          </a:xfrm>
        </p:spPr>
        <p:txBody>
          <a:bodyPr/>
          <a:lstStyle/>
          <a:p>
            <a:r>
              <a:rPr lang="en-US" dirty="0"/>
              <a:t>We Can Help</a:t>
            </a:r>
          </a:p>
        </p:txBody>
      </p:sp>
    </p:spTree>
    <p:extLst>
      <p:ext uri="{BB962C8B-B14F-4D97-AF65-F5344CB8AC3E}">
        <p14:creationId xmlns:p14="http://schemas.microsoft.com/office/powerpoint/2010/main" val="4027005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9B36B-AB43-152F-6C07-F28A7C04AEE9}"/>
              </a:ext>
            </a:extLst>
          </p:cNvPr>
          <p:cNvSpPr>
            <a:spLocks noGrp="1"/>
          </p:cNvSpPr>
          <p:nvPr>
            <p:ph type="title"/>
          </p:nvPr>
        </p:nvSpPr>
        <p:spPr>
          <a:xfrm>
            <a:off x="457200" y="228600"/>
            <a:ext cx="8229600" cy="1143000"/>
          </a:xfrm>
        </p:spPr>
        <p:txBody>
          <a:bodyPr/>
          <a:lstStyle/>
          <a:p>
            <a:r>
              <a:rPr lang="en-US" dirty="0"/>
              <a:t>Leading with Purpose Matters</a:t>
            </a:r>
          </a:p>
        </p:txBody>
      </p:sp>
      <p:sp>
        <p:nvSpPr>
          <p:cNvPr id="3" name="Content Placeholder 2">
            <a:extLst>
              <a:ext uri="{FF2B5EF4-FFF2-40B4-BE49-F238E27FC236}">
                <a16:creationId xmlns:a16="http://schemas.microsoft.com/office/drawing/2014/main" id="{B428FEA1-22F7-5EB2-3355-87122D50B7F2}"/>
              </a:ext>
            </a:extLst>
          </p:cNvPr>
          <p:cNvSpPr>
            <a:spLocks noGrp="1"/>
          </p:cNvSpPr>
          <p:nvPr>
            <p:ph idx="1"/>
          </p:nvPr>
        </p:nvSpPr>
        <p:spPr>
          <a:xfrm>
            <a:off x="457200" y="1524000"/>
            <a:ext cx="8229600" cy="4525963"/>
          </a:xfrm>
        </p:spPr>
        <p:txBody>
          <a:bodyPr/>
          <a:lstStyle/>
          <a:p>
            <a:pPr algn="l"/>
            <a:r>
              <a:rPr lang="en-US" sz="1800" dirty="0">
                <a:solidFill>
                  <a:srgbClr val="111111"/>
                </a:solidFill>
                <a:highlight>
                  <a:srgbClr val="FFFFFF"/>
                </a:highlight>
                <a:latin typeface="Open Sans" panose="020B0606030504020204" pitchFamily="34" charset="0"/>
              </a:rPr>
              <a:t>89% of business leaders believe companies that lead with purpose have a competitive advantage in today's marketplace. </a:t>
            </a:r>
          </a:p>
          <a:p>
            <a:pPr algn="l"/>
            <a:endParaRPr lang="en-US" sz="1800" dirty="0">
              <a:solidFill>
                <a:srgbClr val="111111"/>
              </a:solidFill>
              <a:highlight>
                <a:srgbClr val="FFFFFF"/>
              </a:highlight>
              <a:latin typeface="Open Sans" panose="020B0606030504020204" pitchFamily="34" charset="0"/>
            </a:endParaRPr>
          </a:p>
          <a:p>
            <a:pPr algn="l">
              <a:buFont typeface="Arial" panose="020B0604020202020204" pitchFamily="34" charset="0"/>
              <a:buChar char="•"/>
            </a:pPr>
            <a:r>
              <a:rPr lang="en-US" sz="1800" dirty="0">
                <a:solidFill>
                  <a:srgbClr val="111111"/>
                </a:solidFill>
                <a:highlight>
                  <a:srgbClr val="FFFFFF"/>
                </a:highlight>
                <a:latin typeface="Open Sans" panose="020B0606030504020204" pitchFamily="34" charset="0"/>
              </a:rPr>
              <a:t>When a company leads with purpose, consumers are 72% more likely to be loyal to that company.</a:t>
            </a:r>
          </a:p>
          <a:p>
            <a:pPr algn="l">
              <a:buFont typeface="Arial" panose="020B0604020202020204" pitchFamily="34" charset="0"/>
              <a:buChar char="•"/>
            </a:pPr>
            <a:endParaRPr lang="en-US" sz="1800" dirty="0">
              <a:solidFill>
                <a:srgbClr val="111111"/>
              </a:solidFill>
              <a:highlight>
                <a:srgbClr val="FFFFFF"/>
              </a:highlight>
              <a:latin typeface="Open Sans" panose="020B0606030504020204" pitchFamily="34" charset="0"/>
            </a:endParaRPr>
          </a:p>
          <a:p>
            <a:pPr algn="l">
              <a:buFont typeface="Arial" panose="020B0604020202020204" pitchFamily="34" charset="0"/>
              <a:buChar char="•"/>
            </a:pPr>
            <a:r>
              <a:rPr lang="en-US" sz="1800" dirty="0">
                <a:solidFill>
                  <a:srgbClr val="111111"/>
                </a:solidFill>
                <a:highlight>
                  <a:srgbClr val="FFFFFF"/>
                </a:highlight>
                <a:latin typeface="Open Sans" panose="020B0606030504020204" pitchFamily="34" charset="0"/>
              </a:rPr>
              <a:t>71% of consumers would purchase from a purpose-driven company over the alternative when cost and quality are equal.</a:t>
            </a:r>
          </a:p>
          <a:p>
            <a:endParaRPr lang="en-US" sz="1800" dirty="0">
              <a:solidFill>
                <a:srgbClr val="111111"/>
              </a:solidFill>
              <a:highlight>
                <a:srgbClr val="FFFFFF"/>
              </a:highlight>
              <a:latin typeface="Open Sans" panose="020B0606030504020204" pitchFamily="34" charset="0"/>
            </a:endParaRPr>
          </a:p>
          <a:p>
            <a:r>
              <a:rPr lang="en-US" sz="1800" dirty="0">
                <a:solidFill>
                  <a:srgbClr val="111111"/>
                </a:solidFill>
                <a:highlight>
                  <a:srgbClr val="FFFFFF"/>
                </a:highlight>
                <a:latin typeface="Open Sans" panose="020B0606030504020204" pitchFamily="34" charset="0"/>
              </a:rPr>
              <a:t>Over one-third of U.S. adults express an increased likelihood to shop at a business associated with a cause.</a:t>
            </a:r>
          </a:p>
          <a:p>
            <a:endParaRPr lang="en-US" sz="1800" dirty="0">
              <a:solidFill>
                <a:srgbClr val="111111"/>
              </a:solidFill>
              <a:highlight>
                <a:srgbClr val="FFFFFF"/>
              </a:highlight>
              <a:latin typeface="Open Sans" panose="020B0606030504020204" pitchFamily="34" charset="0"/>
            </a:endParaRPr>
          </a:p>
          <a:p>
            <a:r>
              <a:rPr lang="en-US" sz="1800" dirty="0">
                <a:solidFill>
                  <a:srgbClr val="111111"/>
                </a:solidFill>
                <a:highlight>
                  <a:srgbClr val="FFFFFF"/>
                </a:highlight>
                <a:latin typeface="Open Sans" panose="020B0606030504020204" pitchFamily="34" charset="0"/>
              </a:rPr>
              <a:t>Marketers committed to purpose-driven marketing are poised to capture attention and loyalty among an increasingly conscientious consumer base.</a:t>
            </a:r>
          </a:p>
        </p:txBody>
      </p:sp>
      <p:sp>
        <p:nvSpPr>
          <p:cNvPr id="4" name="TextBox 6">
            <a:extLst>
              <a:ext uri="{FF2B5EF4-FFF2-40B4-BE49-F238E27FC236}">
                <a16:creationId xmlns:a16="http://schemas.microsoft.com/office/drawing/2014/main" id="{1C3954DC-C06E-DFA7-7F8D-07341070CE91}"/>
              </a:ext>
            </a:extLst>
          </p:cNvPr>
          <p:cNvSpPr txBox="1">
            <a:spLocks noChangeArrowheads="1"/>
          </p:cNvSpPr>
          <p:nvPr/>
        </p:nvSpPr>
        <p:spPr bwMode="auto">
          <a:xfrm>
            <a:off x="76200" y="6400800"/>
            <a:ext cx="4800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buNone/>
            </a:pPr>
            <a:r>
              <a:rPr lang="en-US" sz="800" dirty="0">
                <a:solidFill>
                  <a:srgbClr val="555555"/>
                </a:solidFill>
                <a:latin typeface="Open Sans"/>
              </a:rPr>
              <a:t>S</a:t>
            </a:r>
            <a:r>
              <a:rPr lang="en-US" sz="800" b="0" i="0" dirty="0">
                <a:solidFill>
                  <a:srgbClr val="555555"/>
                </a:solidFill>
                <a:effectLst/>
                <a:latin typeface="Open Sans"/>
              </a:rPr>
              <a:t>ources: Porter </a:t>
            </a:r>
            <a:r>
              <a:rPr lang="en-US" sz="800" b="0" i="0" dirty="0" err="1">
                <a:solidFill>
                  <a:srgbClr val="555555"/>
                </a:solidFill>
                <a:effectLst/>
                <a:latin typeface="Open Sans"/>
              </a:rPr>
              <a:t>Novelli</a:t>
            </a:r>
            <a:r>
              <a:rPr lang="en-US" sz="800" b="0" i="0" dirty="0">
                <a:solidFill>
                  <a:srgbClr val="555555"/>
                </a:solidFill>
                <a:effectLst/>
                <a:latin typeface="Open Sans"/>
              </a:rPr>
              <a:t> Purpose Study 2021, Civic Science, 2023, Matter Unlimited, 2024</a:t>
            </a:r>
          </a:p>
        </p:txBody>
      </p:sp>
    </p:spTree>
    <p:extLst>
      <p:ext uri="{BB962C8B-B14F-4D97-AF65-F5344CB8AC3E}">
        <p14:creationId xmlns:p14="http://schemas.microsoft.com/office/powerpoint/2010/main" val="1549100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B5D6A-73DD-400A-A732-A4A2F987A4F7}"/>
              </a:ext>
            </a:extLst>
          </p:cNvPr>
          <p:cNvSpPr txBox="1"/>
          <p:nvPr/>
        </p:nvSpPr>
        <p:spPr bwMode="auto">
          <a:xfrm>
            <a:off x="901304" y="2879772"/>
            <a:ext cx="1770062" cy="581025"/>
          </a:xfrm>
          <a:prstGeom prst="rect">
            <a:avLst/>
          </a:prstGeom>
          <a:noFill/>
        </p:spPr>
        <p:txBody>
          <a:bodyPr>
            <a:spAutoFit/>
          </a:bodyPr>
          <a:lstStyle/>
          <a:p>
            <a:pPr algn="ctr">
              <a:lnSpc>
                <a:spcPts val="1875"/>
              </a:lnSpc>
              <a:spcBef>
                <a:spcPts val="8"/>
              </a:spcBef>
              <a:spcAft>
                <a:spcPts val="8"/>
              </a:spcAft>
              <a:defRPr/>
            </a:pPr>
            <a:r>
              <a:rPr lang="en-US" sz="1875" spc="-113" dirty="0">
                <a:solidFill>
                  <a:srgbClr val="223042"/>
                </a:solidFill>
                <a:latin typeface="+mj-lt"/>
              </a:rPr>
              <a:t>RADIO</a:t>
            </a:r>
          </a:p>
          <a:p>
            <a:pPr algn="ctr">
              <a:lnSpc>
                <a:spcPts val="1875"/>
              </a:lnSpc>
              <a:spcBef>
                <a:spcPts val="8"/>
              </a:spcBef>
              <a:spcAft>
                <a:spcPts val="8"/>
              </a:spcAft>
              <a:defRPr/>
            </a:pPr>
            <a:r>
              <a:rPr lang="en-US" sz="1875" spc="-113" dirty="0">
                <a:solidFill>
                  <a:srgbClr val="223042"/>
                </a:solidFill>
                <a:latin typeface="+mj-lt"/>
              </a:rPr>
              <a:t>INFORMS</a:t>
            </a:r>
          </a:p>
        </p:txBody>
      </p:sp>
      <p:sp>
        <p:nvSpPr>
          <p:cNvPr id="15" name="TextBox 14">
            <a:extLst>
              <a:ext uri="{FF2B5EF4-FFF2-40B4-BE49-F238E27FC236}">
                <a16:creationId xmlns:a16="http://schemas.microsoft.com/office/drawing/2014/main" id="{81F0319C-44DC-4822-8FE4-93D18E0E3982}"/>
              </a:ext>
            </a:extLst>
          </p:cNvPr>
          <p:cNvSpPr txBox="1"/>
          <p:nvPr/>
        </p:nvSpPr>
        <p:spPr bwMode="auto">
          <a:xfrm>
            <a:off x="2774554" y="2889297"/>
            <a:ext cx="1771650" cy="581025"/>
          </a:xfrm>
          <a:prstGeom prst="rect">
            <a:avLst/>
          </a:prstGeom>
          <a:noFill/>
        </p:spPr>
        <p:txBody>
          <a:bodyPr>
            <a:spAutoFit/>
          </a:bodyPr>
          <a:lstStyle/>
          <a:p>
            <a:pPr algn="ctr">
              <a:lnSpc>
                <a:spcPts val="1875"/>
              </a:lnSpc>
              <a:spcBef>
                <a:spcPts val="8"/>
              </a:spcBef>
              <a:spcAft>
                <a:spcPts val="8"/>
              </a:spcAft>
              <a:defRPr/>
            </a:pPr>
            <a:r>
              <a:rPr lang="en-US" sz="1875" spc="-113" dirty="0">
                <a:solidFill>
                  <a:srgbClr val="223042"/>
                </a:solidFill>
                <a:latin typeface="+mj-lt"/>
              </a:rPr>
              <a:t>RADIO</a:t>
            </a:r>
          </a:p>
          <a:p>
            <a:pPr algn="ctr">
              <a:lnSpc>
                <a:spcPts val="1875"/>
              </a:lnSpc>
              <a:spcBef>
                <a:spcPts val="8"/>
              </a:spcBef>
              <a:spcAft>
                <a:spcPts val="8"/>
              </a:spcAft>
              <a:defRPr/>
            </a:pPr>
            <a:r>
              <a:rPr lang="en-US" sz="1875" spc="-113" dirty="0">
                <a:solidFill>
                  <a:srgbClr val="223042"/>
                </a:solidFill>
                <a:latin typeface="+mj-lt"/>
              </a:rPr>
              <a:t>CONNECTS</a:t>
            </a:r>
          </a:p>
        </p:txBody>
      </p:sp>
      <p:sp>
        <p:nvSpPr>
          <p:cNvPr id="16" name="TextBox 15">
            <a:extLst>
              <a:ext uri="{FF2B5EF4-FFF2-40B4-BE49-F238E27FC236}">
                <a16:creationId xmlns:a16="http://schemas.microsoft.com/office/drawing/2014/main" id="{7166854F-C343-4DEF-8952-6F9E5E9C5966}"/>
              </a:ext>
            </a:extLst>
          </p:cNvPr>
          <p:cNvSpPr txBox="1"/>
          <p:nvPr/>
        </p:nvSpPr>
        <p:spPr bwMode="auto">
          <a:xfrm>
            <a:off x="4584304" y="2879772"/>
            <a:ext cx="1770062" cy="581025"/>
          </a:xfrm>
          <a:prstGeom prst="rect">
            <a:avLst/>
          </a:prstGeom>
          <a:noFill/>
        </p:spPr>
        <p:txBody>
          <a:bodyPr>
            <a:spAutoFit/>
          </a:bodyPr>
          <a:lstStyle/>
          <a:p>
            <a:pPr algn="ctr">
              <a:lnSpc>
                <a:spcPts val="1875"/>
              </a:lnSpc>
              <a:spcBef>
                <a:spcPts val="8"/>
              </a:spcBef>
              <a:spcAft>
                <a:spcPts val="8"/>
              </a:spcAft>
              <a:defRPr/>
            </a:pPr>
            <a:r>
              <a:rPr lang="en-US" sz="1875" spc="-113" dirty="0">
                <a:solidFill>
                  <a:srgbClr val="223042"/>
                </a:solidFill>
                <a:latin typeface="+mj-lt"/>
              </a:rPr>
              <a:t>RADIO</a:t>
            </a:r>
          </a:p>
          <a:p>
            <a:pPr algn="ctr">
              <a:lnSpc>
                <a:spcPts val="1875"/>
              </a:lnSpc>
              <a:spcBef>
                <a:spcPts val="8"/>
              </a:spcBef>
              <a:spcAft>
                <a:spcPts val="8"/>
              </a:spcAft>
              <a:defRPr/>
            </a:pPr>
            <a:r>
              <a:rPr lang="en-US" sz="1875" spc="-113" dirty="0">
                <a:solidFill>
                  <a:srgbClr val="223042"/>
                </a:solidFill>
                <a:latin typeface="+mj-lt"/>
              </a:rPr>
              <a:t>ALLEVIATES</a:t>
            </a:r>
          </a:p>
        </p:txBody>
      </p:sp>
      <p:sp>
        <p:nvSpPr>
          <p:cNvPr id="17" name="TextBox 16">
            <a:extLst>
              <a:ext uri="{FF2B5EF4-FFF2-40B4-BE49-F238E27FC236}">
                <a16:creationId xmlns:a16="http://schemas.microsoft.com/office/drawing/2014/main" id="{30242B2E-5FCB-4D3A-8D82-2CC80A8FE582}"/>
              </a:ext>
            </a:extLst>
          </p:cNvPr>
          <p:cNvSpPr txBox="1"/>
          <p:nvPr/>
        </p:nvSpPr>
        <p:spPr bwMode="auto">
          <a:xfrm>
            <a:off x="6286104" y="2879772"/>
            <a:ext cx="1770062" cy="581025"/>
          </a:xfrm>
          <a:prstGeom prst="rect">
            <a:avLst/>
          </a:prstGeom>
          <a:noFill/>
        </p:spPr>
        <p:txBody>
          <a:bodyPr>
            <a:spAutoFit/>
          </a:bodyPr>
          <a:lstStyle/>
          <a:p>
            <a:pPr algn="ctr">
              <a:lnSpc>
                <a:spcPts val="1875"/>
              </a:lnSpc>
              <a:spcBef>
                <a:spcPts val="8"/>
              </a:spcBef>
              <a:spcAft>
                <a:spcPts val="8"/>
              </a:spcAft>
              <a:defRPr/>
            </a:pPr>
            <a:r>
              <a:rPr lang="en-US" sz="1875" spc="-113" dirty="0">
                <a:solidFill>
                  <a:srgbClr val="223042"/>
                </a:solidFill>
                <a:latin typeface="+mj-lt"/>
              </a:rPr>
              <a:t>RADIO</a:t>
            </a:r>
          </a:p>
          <a:p>
            <a:pPr algn="ctr">
              <a:lnSpc>
                <a:spcPts val="1875"/>
              </a:lnSpc>
              <a:spcBef>
                <a:spcPts val="8"/>
              </a:spcBef>
              <a:spcAft>
                <a:spcPts val="8"/>
              </a:spcAft>
              <a:defRPr/>
            </a:pPr>
            <a:r>
              <a:rPr lang="en-US" sz="1875" spc="-113" dirty="0">
                <a:solidFill>
                  <a:srgbClr val="223042"/>
                </a:solidFill>
                <a:latin typeface="+mj-lt"/>
              </a:rPr>
              <a:t>HELPS</a:t>
            </a:r>
          </a:p>
        </p:txBody>
      </p:sp>
      <p:sp>
        <p:nvSpPr>
          <p:cNvPr id="2" name="Title 1">
            <a:extLst>
              <a:ext uri="{FF2B5EF4-FFF2-40B4-BE49-F238E27FC236}">
                <a16:creationId xmlns:a16="http://schemas.microsoft.com/office/drawing/2014/main" id="{589F6BBC-F658-DBE8-E51F-418BB3BFACAC}"/>
              </a:ext>
            </a:extLst>
          </p:cNvPr>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Purpose is Radio’s DNA</a:t>
            </a:r>
          </a:p>
        </p:txBody>
      </p:sp>
      <p:sp>
        <p:nvSpPr>
          <p:cNvPr id="5" name="Content Placeholder 2">
            <a:extLst>
              <a:ext uri="{FF2B5EF4-FFF2-40B4-BE49-F238E27FC236}">
                <a16:creationId xmlns:a16="http://schemas.microsoft.com/office/drawing/2014/main" id="{04B28D4B-F918-DB8E-686D-4F35435F947B}"/>
              </a:ext>
            </a:extLst>
          </p:cNvPr>
          <p:cNvSpPr txBox="1">
            <a:spLocks/>
          </p:cNvSpPr>
          <p:nvPr/>
        </p:nvSpPr>
        <p:spPr>
          <a:xfrm>
            <a:off x="629443" y="4038600"/>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a:solidFill>
                  <a:srgbClr val="111111"/>
                </a:solidFill>
                <a:highlight>
                  <a:srgbClr val="FFFFFF"/>
                </a:highlight>
                <a:latin typeface="Open Sans" panose="020B0606030504020204" pitchFamily="34" charset="0"/>
              </a:rPr>
              <a:t>55% of listeners say radio provides them with companionship.</a:t>
            </a:r>
          </a:p>
          <a:p>
            <a:r>
              <a:rPr lang="en-US" sz="2000" kern="0" dirty="0">
                <a:solidFill>
                  <a:srgbClr val="111111"/>
                </a:solidFill>
                <a:highlight>
                  <a:srgbClr val="FFFFFF"/>
                </a:highlight>
                <a:latin typeface="Open Sans" panose="020B0606030504020204" pitchFamily="34" charset="0"/>
              </a:rPr>
              <a:t>45% of listeners say radio keeps me company.</a:t>
            </a:r>
          </a:p>
          <a:p>
            <a:r>
              <a:rPr lang="en-US" sz="2000" kern="0" dirty="0">
                <a:solidFill>
                  <a:srgbClr val="111111"/>
                </a:solidFill>
                <a:highlight>
                  <a:srgbClr val="FFFFFF"/>
                </a:highlight>
                <a:latin typeface="Open Sans" panose="020B0606030504020204" pitchFamily="34" charset="0"/>
              </a:rPr>
              <a:t>37% of listeners say radio improves their mood.</a:t>
            </a:r>
          </a:p>
          <a:p>
            <a:r>
              <a:rPr lang="en-US" sz="2000" kern="0" dirty="0">
                <a:solidFill>
                  <a:srgbClr val="111111"/>
                </a:solidFill>
                <a:highlight>
                  <a:srgbClr val="FFFFFF"/>
                </a:highlight>
                <a:latin typeface="Open Sans" panose="020B0606030504020204" pitchFamily="34" charset="0"/>
              </a:rPr>
              <a:t>30% of listeners say radio helps them escape the pressures of everyday life.</a:t>
            </a:r>
          </a:p>
          <a:p>
            <a:endParaRPr lang="en-US" sz="2000" kern="0" dirty="0">
              <a:solidFill>
                <a:srgbClr val="111111"/>
              </a:solidFill>
              <a:highlight>
                <a:srgbClr val="FFFFFF"/>
              </a:highlight>
              <a:latin typeface="Open Sans" panose="020B0606030504020204" pitchFamily="34" charset="0"/>
            </a:endParaRPr>
          </a:p>
        </p:txBody>
      </p:sp>
      <p:sp>
        <p:nvSpPr>
          <p:cNvPr id="6" name="TextBox 6">
            <a:extLst>
              <a:ext uri="{FF2B5EF4-FFF2-40B4-BE49-F238E27FC236}">
                <a16:creationId xmlns:a16="http://schemas.microsoft.com/office/drawing/2014/main" id="{C993094F-12AE-20C4-64BB-A5E32B924D56}"/>
              </a:ext>
            </a:extLst>
          </p:cNvPr>
          <p:cNvSpPr txBox="1">
            <a:spLocks noChangeArrowheads="1"/>
          </p:cNvSpPr>
          <p:nvPr/>
        </p:nvSpPr>
        <p:spPr bwMode="auto">
          <a:xfrm>
            <a:off x="76200" y="6475640"/>
            <a:ext cx="42576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buNone/>
            </a:pPr>
            <a:r>
              <a:rPr lang="en-US" sz="800" dirty="0">
                <a:solidFill>
                  <a:srgbClr val="555555"/>
                </a:solidFill>
                <a:latin typeface="Open Sans"/>
              </a:rPr>
              <a:t>S</a:t>
            </a:r>
            <a:r>
              <a:rPr lang="en-US" sz="800" b="0" i="0" dirty="0">
                <a:solidFill>
                  <a:srgbClr val="555555"/>
                </a:solidFill>
                <a:effectLst/>
                <a:latin typeface="Open Sans"/>
              </a:rPr>
              <a:t>ources: Jacobs Media </a:t>
            </a:r>
            <a:r>
              <a:rPr lang="en-US" sz="800" b="0" i="0" dirty="0" err="1">
                <a:solidFill>
                  <a:srgbClr val="555555"/>
                </a:solidFill>
                <a:effectLst/>
                <a:latin typeface="Open Sans"/>
              </a:rPr>
              <a:t>Techsurvey</a:t>
            </a:r>
            <a:r>
              <a:rPr lang="en-US" sz="800" b="0" i="0" dirty="0">
                <a:solidFill>
                  <a:srgbClr val="555555"/>
                </a:solidFill>
                <a:effectLst/>
                <a:latin typeface="Open Sans"/>
              </a:rPr>
              <a:t> 2024</a:t>
            </a:r>
          </a:p>
        </p:txBody>
      </p:sp>
      <p:grpSp>
        <p:nvGrpSpPr>
          <p:cNvPr id="21" name="Group 20">
            <a:extLst>
              <a:ext uri="{FF2B5EF4-FFF2-40B4-BE49-F238E27FC236}">
                <a16:creationId xmlns:a16="http://schemas.microsoft.com/office/drawing/2014/main" id="{D41E754D-AF06-A146-FED4-E7729C0628FC}"/>
              </a:ext>
            </a:extLst>
          </p:cNvPr>
          <p:cNvGrpSpPr/>
          <p:nvPr/>
        </p:nvGrpSpPr>
        <p:grpSpPr>
          <a:xfrm>
            <a:off x="1509473" y="2001525"/>
            <a:ext cx="615157" cy="651065"/>
            <a:chOff x="1509473" y="2028845"/>
            <a:chExt cx="615157" cy="651065"/>
          </a:xfrm>
        </p:grpSpPr>
        <p:sp>
          <p:nvSpPr>
            <p:cNvPr id="7" name="Flowchart: Connector 6">
              <a:extLst>
                <a:ext uri="{FF2B5EF4-FFF2-40B4-BE49-F238E27FC236}">
                  <a16:creationId xmlns:a16="http://schemas.microsoft.com/office/drawing/2014/main" id="{B67BD789-0984-BCC6-0F39-DED4A3D1C642}"/>
                </a:ext>
              </a:extLst>
            </p:cNvPr>
            <p:cNvSpPr/>
            <p:nvPr/>
          </p:nvSpPr>
          <p:spPr>
            <a:xfrm>
              <a:off x="1509473" y="2028845"/>
              <a:ext cx="615157" cy="651065"/>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Graphic 18" descr="Checkmark with solid fill">
              <a:extLst>
                <a:ext uri="{FF2B5EF4-FFF2-40B4-BE49-F238E27FC236}">
                  <a16:creationId xmlns:a16="http://schemas.microsoft.com/office/drawing/2014/main" id="{3A1C71B9-24D5-96AB-4D57-593DEC2C0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044" y="2060384"/>
              <a:ext cx="546387" cy="546387"/>
            </a:xfrm>
            <a:prstGeom prst="rect">
              <a:avLst/>
            </a:prstGeom>
          </p:spPr>
        </p:pic>
      </p:grpSp>
      <p:grpSp>
        <p:nvGrpSpPr>
          <p:cNvPr id="22" name="Group 21">
            <a:extLst>
              <a:ext uri="{FF2B5EF4-FFF2-40B4-BE49-F238E27FC236}">
                <a16:creationId xmlns:a16="http://schemas.microsoft.com/office/drawing/2014/main" id="{1457B08B-8BA4-85FA-CF85-B009D1D90CD0}"/>
              </a:ext>
            </a:extLst>
          </p:cNvPr>
          <p:cNvGrpSpPr/>
          <p:nvPr/>
        </p:nvGrpSpPr>
        <p:grpSpPr>
          <a:xfrm>
            <a:off x="3352800" y="2001525"/>
            <a:ext cx="615157" cy="651065"/>
            <a:chOff x="1509473" y="2028845"/>
            <a:chExt cx="615157" cy="651065"/>
          </a:xfrm>
        </p:grpSpPr>
        <p:sp>
          <p:nvSpPr>
            <p:cNvPr id="23" name="Flowchart: Connector 22">
              <a:extLst>
                <a:ext uri="{FF2B5EF4-FFF2-40B4-BE49-F238E27FC236}">
                  <a16:creationId xmlns:a16="http://schemas.microsoft.com/office/drawing/2014/main" id="{A58EF505-E4AB-4F07-4AB9-BE60FAAEF2C4}"/>
                </a:ext>
              </a:extLst>
            </p:cNvPr>
            <p:cNvSpPr/>
            <p:nvPr/>
          </p:nvSpPr>
          <p:spPr>
            <a:xfrm>
              <a:off x="1509473" y="2028845"/>
              <a:ext cx="615157" cy="651065"/>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4" name="Graphic 23" descr="Checkmark with solid fill">
              <a:extLst>
                <a:ext uri="{FF2B5EF4-FFF2-40B4-BE49-F238E27FC236}">
                  <a16:creationId xmlns:a16="http://schemas.microsoft.com/office/drawing/2014/main" id="{E768642C-CFC9-C56A-2B6D-DC4602EEF1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044" y="2060384"/>
              <a:ext cx="546387" cy="546387"/>
            </a:xfrm>
            <a:prstGeom prst="rect">
              <a:avLst/>
            </a:prstGeom>
          </p:spPr>
        </p:pic>
      </p:grpSp>
      <p:grpSp>
        <p:nvGrpSpPr>
          <p:cNvPr id="25" name="Group 24">
            <a:extLst>
              <a:ext uri="{FF2B5EF4-FFF2-40B4-BE49-F238E27FC236}">
                <a16:creationId xmlns:a16="http://schemas.microsoft.com/office/drawing/2014/main" id="{C530A83A-2D97-438A-A918-246C11C13829}"/>
              </a:ext>
            </a:extLst>
          </p:cNvPr>
          <p:cNvGrpSpPr/>
          <p:nvPr/>
        </p:nvGrpSpPr>
        <p:grpSpPr>
          <a:xfrm>
            <a:off x="5216016" y="2001525"/>
            <a:ext cx="615157" cy="651065"/>
            <a:chOff x="1509473" y="2028845"/>
            <a:chExt cx="615157" cy="651065"/>
          </a:xfrm>
        </p:grpSpPr>
        <p:sp>
          <p:nvSpPr>
            <p:cNvPr id="26" name="Flowchart: Connector 25">
              <a:extLst>
                <a:ext uri="{FF2B5EF4-FFF2-40B4-BE49-F238E27FC236}">
                  <a16:creationId xmlns:a16="http://schemas.microsoft.com/office/drawing/2014/main" id="{058B33C7-07DA-7389-CD60-60DD6FC3ED44}"/>
                </a:ext>
              </a:extLst>
            </p:cNvPr>
            <p:cNvSpPr/>
            <p:nvPr/>
          </p:nvSpPr>
          <p:spPr>
            <a:xfrm>
              <a:off x="1509473" y="2028845"/>
              <a:ext cx="615157" cy="651065"/>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7" name="Graphic 26" descr="Checkmark with solid fill">
              <a:extLst>
                <a:ext uri="{FF2B5EF4-FFF2-40B4-BE49-F238E27FC236}">
                  <a16:creationId xmlns:a16="http://schemas.microsoft.com/office/drawing/2014/main" id="{13A54E56-3D5A-F174-638B-BD80F6DB2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044" y="2060384"/>
              <a:ext cx="546387" cy="546387"/>
            </a:xfrm>
            <a:prstGeom prst="rect">
              <a:avLst/>
            </a:prstGeom>
          </p:spPr>
        </p:pic>
      </p:grpSp>
      <p:grpSp>
        <p:nvGrpSpPr>
          <p:cNvPr id="28" name="Group 27">
            <a:extLst>
              <a:ext uri="{FF2B5EF4-FFF2-40B4-BE49-F238E27FC236}">
                <a16:creationId xmlns:a16="http://schemas.microsoft.com/office/drawing/2014/main" id="{65F7DE40-E0DF-10B4-481F-545A5C6B979A}"/>
              </a:ext>
            </a:extLst>
          </p:cNvPr>
          <p:cNvGrpSpPr/>
          <p:nvPr/>
        </p:nvGrpSpPr>
        <p:grpSpPr>
          <a:xfrm>
            <a:off x="6863556" y="2001525"/>
            <a:ext cx="615157" cy="651065"/>
            <a:chOff x="1509473" y="2028845"/>
            <a:chExt cx="615157" cy="651065"/>
          </a:xfrm>
        </p:grpSpPr>
        <p:sp>
          <p:nvSpPr>
            <p:cNvPr id="29" name="Flowchart: Connector 28">
              <a:extLst>
                <a:ext uri="{FF2B5EF4-FFF2-40B4-BE49-F238E27FC236}">
                  <a16:creationId xmlns:a16="http://schemas.microsoft.com/office/drawing/2014/main" id="{9283873D-0499-FE24-F96F-DDCADEC97EAA}"/>
                </a:ext>
              </a:extLst>
            </p:cNvPr>
            <p:cNvSpPr/>
            <p:nvPr/>
          </p:nvSpPr>
          <p:spPr>
            <a:xfrm>
              <a:off x="1509473" y="2028845"/>
              <a:ext cx="615157" cy="651065"/>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 name="Graphic 29" descr="Checkmark with solid fill">
              <a:extLst>
                <a:ext uri="{FF2B5EF4-FFF2-40B4-BE49-F238E27FC236}">
                  <a16:creationId xmlns:a16="http://schemas.microsoft.com/office/drawing/2014/main" id="{F2549F6E-1E6A-599D-A91B-A6A1F4FEB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044" y="2060384"/>
              <a:ext cx="546387" cy="546387"/>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B5D6A-73DD-400A-A732-A4A2F987A4F7}"/>
              </a:ext>
            </a:extLst>
          </p:cNvPr>
          <p:cNvSpPr txBox="1"/>
          <p:nvPr/>
        </p:nvSpPr>
        <p:spPr bwMode="auto">
          <a:xfrm>
            <a:off x="966994" y="2574972"/>
            <a:ext cx="1770062" cy="581025"/>
          </a:xfrm>
          <a:prstGeom prst="rect">
            <a:avLst/>
          </a:prstGeom>
          <a:noFill/>
        </p:spPr>
        <p:txBody>
          <a:bodyPr>
            <a:spAutoFit/>
          </a:bodyPr>
          <a:lstStyle/>
          <a:p>
            <a:pPr algn="ctr">
              <a:lnSpc>
                <a:spcPts val="1875"/>
              </a:lnSpc>
              <a:spcBef>
                <a:spcPts val="8"/>
              </a:spcBef>
              <a:spcAft>
                <a:spcPts val="8"/>
              </a:spcAft>
              <a:defRPr/>
            </a:pPr>
            <a:r>
              <a:rPr lang="en-US" sz="1875" spc="-113" dirty="0">
                <a:solidFill>
                  <a:srgbClr val="223042"/>
                </a:solidFill>
                <a:latin typeface="+mj-lt"/>
              </a:rPr>
              <a:t>RADIO</a:t>
            </a:r>
          </a:p>
          <a:p>
            <a:pPr algn="ctr">
              <a:lnSpc>
                <a:spcPts val="1875"/>
              </a:lnSpc>
              <a:spcBef>
                <a:spcPts val="8"/>
              </a:spcBef>
              <a:spcAft>
                <a:spcPts val="8"/>
              </a:spcAft>
              <a:defRPr/>
            </a:pPr>
            <a:r>
              <a:rPr lang="en-US" sz="1875" spc="-113" dirty="0">
                <a:solidFill>
                  <a:srgbClr val="223042"/>
                </a:solidFill>
                <a:latin typeface="+mj-lt"/>
              </a:rPr>
              <a:t>INFORMS</a:t>
            </a:r>
          </a:p>
        </p:txBody>
      </p:sp>
      <p:sp>
        <p:nvSpPr>
          <p:cNvPr id="15" name="TextBox 14">
            <a:extLst>
              <a:ext uri="{FF2B5EF4-FFF2-40B4-BE49-F238E27FC236}">
                <a16:creationId xmlns:a16="http://schemas.microsoft.com/office/drawing/2014/main" id="{81F0319C-44DC-4822-8FE4-93D18E0E3982}"/>
              </a:ext>
            </a:extLst>
          </p:cNvPr>
          <p:cNvSpPr txBox="1"/>
          <p:nvPr/>
        </p:nvSpPr>
        <p:spPr bwMode="auto">
          <a:xfrm>
            <a:off x="2840244" y="2584497"/>
            <a:ext cx="1771650" cy="581025"/>
          </a:xfrm>
          <a:prstGeom prst="rect">
            <a:avLst/>
          </a:prstGeom>
          <a:noFill/>
        </p:spPr>
        <p:txBody>
          <a:bodyPr>
            <a:spAutoFit/>
          </a:bodyPr>
          <a:lstStyle/>
          <a:p>
            <a:pPr algn="ctr">
              <a:lnSpc>
                <a:spcPts val="1875"/>
              </a:lnSpc>
              <a:spcBef>
                <a:spcPts val="8"/>
              </a:spcBef>
              <a:spcAft>
                <a:spcPts val="8"/>
              </a:spcAft>
              <a:defRPr/>
            </a:pPr>
            <a:r>
              <a:rPr lang="en-US" sz="1875" spc="-113" dirty="0">
                <a:solidFill>
                  <a:srgbClr val="223042"/>
                </a:solidFill>
                <a:latin typeface="+mj-lt"/>
              </a:rPr>
              <a:t>RADIO</a:t>
            </a:r>
          </a:p>
          <a:p>
            <a:pPr algn="ctr">
              <a:lnSpc>
                <a:spcPts val="1875"/>
              </a:lnSpc>
              <a:spcBef>
                <a:spcPts val="8"/>
              </a:spcBef>
              <a:spcAft>
                <a:spcPts val="8"/>
              </a:spcAft>
              <a:defRPr/>
            </a:pPr>
            <a:r>
              <a:rPr lang="en-US" sz="1875" spc="-113" dirty="0">
                <a:solidFill>
                  <a:srgbClr val="223042"/>
                </a:solidFill>
                <a:latin typeface="+mj-lt"/>
              </a:rPr>
              <a:t>CONNECTS</a:t>
            </a:r>
          </a:p>
        </p:txBody>
      </p:sp>
      <p:sp>
        <p:nvSpPr>
          <p:cNvPr id="16" name="TextBox 15">
            <a:extLst>
              <a:ext uri="{FF2B5EF4-FFF2-40B4-BE49-F238E27FC236}">
                <a16:creationId xmlns:a16="http://schemas.microsoft.com/office/drawing/2014/main" id="{7166854F-C343-4DEF-8952-6F9E5E9C5966}"/>
              </a:ext>
            </a:extLst>
          </p:cNvPr>
          <p:cNvSpPr txBox="1"/>
          <p:nvPr/>
        </p:nvSpPr>
        <p:spPr bwMode="auto">
          <a:xfrm>
            <a:off x="4649994" y="2574972"/>
            <a:ext cx="1770062" cy="581025"/>
          </a:xfrm>
          <a:prstGeom prst="rect">
            <a:avLst/>
          </a:prstGeom>
          <a:noFill/>
        </p:spPr>
        <p:txBody>
          <a:bodyPr>
            <a:spAutoFit/>
          </a:bodyPr>
          <a:lstStyle/>
          <a:p>
            <a:pPr algn="ctr">
              <a:lnSpc>
                <a:spcPts val="1875"/>
              </a:lnSpc>
              <a:spcBef>
                <a:spcPts val="8"/>
              </a:spcBef>
              <a:spcAft>
                <a:spcPts val="8"/>
              </a:spcAft>
              <a:defRPr/>
            </a:pPr>
            <a:r>
              <a:rPr lang="en-US" sz="1875" spc="-113" dirty="0">
                <a:solidFill>
                  <a:srgbClr val="223042"/>
                </a:solidFill>
                <a:latin typeface="+mj-lt"/>
              </a:rPr>
              <a:t>RADIO</a:t>
            </a:r>
          </a:p>
          <a:p>
            <a:pPr algn="ctr">
              <a:lnSpc>
                <a:spcPts val="1875"/>
              </a:lnSpc>
              <a:spcBef>
                <a:spcPts val="8"/>
              </a:spcBef>
              <a:spcAft>
                <a:spcPts val="8"/>
              </a:spcAft>
              <a:defRPr/>
            </a:pPr>
            <a:r>
              <a:rPr lang="en-US" sz="1875" spc="-113" dirty="0">
                <a:solidFill>
                  <a:srgbClr val="223042"/>
                </a:solidFill>
                <a:latin typeface="+mj-lt"/>
              </a:rPr>
              <a:t>ALLEVIATES</a:t>
            </a:r>
          </a:p>
        </p:txBody>
      </p:sp>
      <p:sp>
        <p:nvSpPr>
          <p:cNvPr id="17" name="TextBox 16">
            <a:extLst>
              <a:ext uri="{FF2B5EF4-FFF2-40B4-BE49-F238E27FC236}">
                <a16:creationId xmlns:a16="http://schemas.microsoft.com/office/drawing/2014/main" id="{30242B2E-5FCB-4D3A-8D82-2CC80A8FE582}"/>
              </a:ext>
            </a:extLst>
          </p:cNvPr>
          <p:cNvSpPr txBox="1"/>
          <p:nvPr/>
        </p:nvSpPr>
        <p:spPr bwMode="auto">
          <a:xfrm>
            <a:off x="6351794" y="2574972"/>
            <a:ext cx="1770062" cy="581025"/>
          </a:xfrm>
          <a:prstGeom prst="rect">
            <a:avLst/>
          </a:prstGeom>
          <a:noFill/>
        </p:spPr>
        <p:txBody>
          <a:bodyPr>
            <a:spAutoFit/>
          </a:bodyPr>
          <a:lstStyle/>
          <a:p>
            <a:pPr algn="ctr">
              <a:lnSpc>
                <a:spcPts val="1875"/>
              </a:lnSpc>
              <a:spcBef>
                <a:spcPts val="8"/>
              </a:spcBef>
              <a:spcAft>
                <a:spcPts val="8"/>
              </a:spcAft>
              <a:defRPr/>
            </a:pPr>
            <a:r>
              <a:rPr lang="en-US" sz="1875" spc="-113" dirty="0">
                <a:solidFill>
                  <a:srgbClr val="223042"/>
                </a:solidFill>
                <a:latin typeface="+mj-lt"/>
              </a:rPr>
              <a:t>RADIO</a:t>
            </a:r>
          </a:p>
          <a:p>
            <a:pPr algn="ctr">
              <a:lnSpc>
                <a:spcPts val="1875"/>
              </a:lnSpc>
              <a:spcBef>
                <a:spcPts val="8"/>
              </a:spcBef>
              <a:spcAft>
                <a:spcPts val="8"/>
              </a:spcAft>
              <a:defRPr/>
            </a:pPr>
            <a:r>
              <a:rPr lang="en-US" sz="1875" spc="-113" dirty="0">
                <a:solidFill>
                  <a:srgbClr val="223042"/>
                </a:solidFill>
                <a:latin typeface="+mj-lt"/>
              </a:rPr>
              <a:t>HELPS</a:t>
            </a:r>
          </a:p>
        </p:txBody>
      </p:sp>
      <p:sp>
        <p:nvSpPr>
          <p:cNvPr id="2" name="Title 1">
            <a:extLst>
              <a:ext uri="{FF2B5EF4-FFF2-40B4-BE49-F238E27FC236}">
                <a16:creationId xmlns:a16="http://schemas.microsoft.com/office/drawing/2014/main" id="{589F6BBC-F658-DBE8-E51F-418BB3BFACAC}"/>
              </a:ext>
            </a:extLst>
          </p:cNvPr>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Radio Leads with Purpose</a:t>
            </a:r>
          </a:p>
        </p:txBody>
      </p:sp>
      <p:sp>
        <p:nvSpPr>
          <p:cNvPr id="5" name="Content Placeholder 2">
            <a:extLst>
              <a:ext uri="{FF2B5EF4-FFF2-40B4-BE49-F238E27FC236}">
                <a16:creationId xmlns:a16="http://schemas.microsoft.com/office/drawing/2014/main" id="{04B28D4B-F918-DB8E-686D-4F35435F947B}"/>
              </a:ext>
            </a:extLst>
          </p:cNvPr>
          <p:cNvSpPr txBox="1">
            <a:spLocks/>
          </p:cNvSpPr>
          <p:nvPr/>
        </p:nvSpPr>
        <p:spPr>
          <a:xfrm>
            <a:off x="761017" y="3505200"/>
            <a:ext cx="8001983"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l" rtl="0" fontAlgn="base">
              <a:buFont typeface="Arial" panose="020B0604020202020204" pitchFamily="34" charset="0"/>
              <a:buChar char="•"/>
            </a:pPr>
            <a:r>
              <a:rPr lang="en-US" sz="2000" kern="0" dirty="0">
                <a:solidFill>
                  <a:srgbClr val="111111"/>
                </a:solidFill>
                <a:highlight>
                  <a:srgbClr val="FFFFFF"/>
                </a:highlight>
                <a:latin typeface="Open Sans" panose="020B0606030504020204" pitchFamily="34" charset="0"/>
              </a:rPr>
              <a:t>Each day, thousands of radio broadcasters support charities and victims of disasters and create awareness about important health and safety issues.</a:t>
            </a:r>
          </a:p>
          <a:p>
            <a:pPr algn="l" rtl="0" fontAlgn="base">
              <a:buFont typeface="Arial" panose="020B0604020202020204" pitchFamily="34" charset="0"/>
              <a:buChar char="•"/>
            </a:pPr>
            <a:r>
              <a:rPr lang="en-US" sz="2000" kern="0" dirty="0">
                <a:solidFill>
                  <a:srgbClr val="111111"/>
                </a:solidFill>
                <a:highlight>
                  <a:srgbClr val="FFFFFF"/>
                </a:highlight>
                <a:latin typeface="Open Sans" panose="020B0606030504020204" pitchFamily="34" charset="0"/>
              </a:rPr>
              <a:t>Broadcast Radiothon partners raised over $33 million to support Children’s Miracle Network Hospitals in 2023. ​</a:t>
            </a:r>
          </a:p>
          <a:p>
            <a:pPr algn="l" rtl="0" fontAlgn="base">
              <a:buFont typeface="Arial" panose="020B0604020202020204" pitchFamily="34" charset="0"/>
              <a:buChar char="•"/>
            </a:pPr>
            <a:r>
              <a:rPr lang="en-US" sz="2000" kern="0" dirty="0">
                <a:solidFill>
                  <a:srgbClr val="111111"/>
                </a:solidFill>
                <a:highlight>
                  <a:srgbClr val="FFFFFF"/>
                </a:highlight>
                <a:latin typeface="Open Sans" panose="020B0606030504020204" pitchFamily="34" charset="0"/>
              </a:rPr>
              <a:t>During the 2023 holiday season alone, more than $28 million in community service was donated by radio stations across the country. </a:t>
            </a:r>
          </a:p>
          <a:p>
            <a:endParaRPr lang="en-US" sz="2000" kern="0" dirty="0">
              <a:solidFill>
                <a:srgbClr val="111111"/>
              </a:solidFill>
              <a:highlight>
                <a:srgbClr val="FFFFFF"/>
              </a:highlight>
              <a:latin typeface="Open Sans" panose="020B0606030504020204" pitchFamily="34" charset="0"/>
            </a:endParaRPr>
          </a:p>
        </p:txBody>
      </p:sp>
      <p:sp>
        <p:nvSpPr>
          <p:cNvPr id="6" name="TextBox 6">
            <a:extLst>
              <a:ext uri="{FF2B5EF4-FFF2-40B4-BE49-F238E27FC236}">
                <a16:creationId xmlns:a16="http://schemas.microsoft.com/office/drawing/2014/main" id="{C993094F-12AE-20C4-64BB-A5E32B924D56}"/>
              </a:ext>
            </a:extLst>
          </p:cNvPr>
          <p:cNvSpPr txBox="1">
            <a:spLocks noChangeArrowheads="1"/>
          </p:cNvSpPr>
          <p:nvPr/>
        </p:nvSpPr>
        <p:spPr bwMode="auto">
          <a:xfrm>
            <a:off x="10510" y="6583362"/>
            <a:ext cx="57044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buNone/>
            </a:pPr>
            <a:r>
              <a:rPr lang="en-US" sz="800" dirty="0">
                <a:solidFill>
                  <a:srgbClr val="555555"/>
                </a:solidFill>
                <a:latin typeface="Open Sans"/>
              </a:rPr>
              <a:t>S</a:t>
            </a:r>
            <a:r>
              <a:rPr lang="en-US" sz="800" b="0" i="0" dirty="0">
                <a:solidFill>
                  <a:srgbClr val="555555"/>
                </a:solidFill>
                <a:effectLst/>
                <a:latin typeface="Open Sans"/>
              </a:rPr>
              <a:t>ources: NAB; Childrens Miracle Network Hospitals 2024;  Radio Ink , January 2024</a:t>
            </a:r>
          </a:p>
        </p:txBody>
      </p:sp>
      <p:grpSp>
        <p:nvGrpSpPr>
          <p:cNvPr id="21" name="Group 20">
            <a:extLst>
              <a:ext uri="{FF2B5EF4-FFF2-40B4-BE49-F238E27FC236}">
                <a16:creationId xmlns:a16="http://schemas.microsoft.com/office/drawing/2014/main" id="{D41E754D-AF06-A146-FED4-E7729C0628FC}"/>
              </a:ext>
            </a:extLst>
          </p:cNvPr>
          <p:cNvGrpSpPr/>
          <p:nvPr/>
        </p:nvGrpSpPr>
        <p:grpSpPr>
          <a:xfrm>
            <a:off x="1575163" y="1696725"/>
            <a:ext cx="615157" cy="651065"/>
            <a:chOff x="1509473" y="2028845"/>
            <a:chExt cx="615157" cy="651065"/>
          </a:xfrm>
        </p:grpSpPr>
        <p:sp>
          <p:nvSpPr>
            <p:cNvPr id="7" name="Flowchart: Connector 6">
              <a:extLst>
                <a:ext uri="{FF2B5EF4-FFF2-40B4-BE49-F238E27FC236}">
                  <a16:creationId xmlns:a16="http://schemas.microsoft.com/office/drawing/2014/main" id="{B67BD789-0984-BCC6-0F39-DED4A3D1C642}"/>
                </a:ext>
              </a:extLst>
            </p:cNvPr>
            <p:cNvSpPr/>
            <p:nvPr/>
          </p:nvSpPr>
          <p:spPr>
            <a:xfrm>
              <a:off x="1509473" y="2028845"/>
              <a:ext cx="615157" cy="651065"/>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Graphic 18" descr="Checkmark with solid fill">
              <a:extLst>
                <a:ext uri="{FF2B5EF4-FFF2-40B4-BE49-F238E27FC236}">
                  <a16:creationId xmlns:a16="http://schemas.microsoft.com/office/drawing/2014/main" id="{3A1C71B9-24D5-96AB-4D57-593DEC2C0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044" y="2060384"/>
              <a:ext cx="546387" cy="546387"/>
            </a:xfrm>
            <a:prstGeom prst="rect">
              <a:avLst/>
            </a:prstGeom>
          </p:spPr>
        </p:pic>
      </p:grpSp>
      <p:grpSp>
        <p:nvGrpSpPr>
          <p:cNvPr id="22" name="Group 21">
            <a:extLst>
              <a:ext uri="{FF2B5EF4-FFF2-40B4-BE49-F238E27FC236}">
                <a16:creationId xmlns:a16="http://schemas.microsoft.com/office/drawing/2014/main" id="{1457B08B-8BA4-85FA-CF85-B009D1D90CD0}"/>
              </a:ext>
            </a:extLst>
          </p:cNvPr>
          <p:cNvGrpSpPr/>
          <p:nvPr/>
        </p:nvGrpSpPr>
        <p:grpSpPr>
          <a:xfrm>
            <a:off x="3418490" y="1696725"/>
            <a:ext cx="615157" cy="651065"/>
            <a:chOff x="1509473" y="2028845"/>
            <a:chExt cx="615157" cy="651065"/>
          </a:xfrm>
        </p:grpSpPr>
        <p:sp>
          <p:nvSpPr>
            <p:cNvPr id="23" name="Flowchart: Connector 22">
              <a:extLst>
                <a:ext uri="{FF2B5EF4-FFF2-40B4-BE49-F238E27FC236}">
                  <a16:creationId xmlns:a16="http://schemas.microsoft.com/office/drawing/2014/main" id="{A58EF505-E4AB-4F07-4AB9-BE60FAAEF2C4}"/>
                </a:ext>
              </a:extLst>
            </p:cNvPr>
            <p:cNvSpPr/>
            <p:nvPr/>
          </p:nvSpPr>
          <p:spPr>
            <a:xfrm>
              <a:off x="1509473" y="2028845"/>
              <a:ext cx="615157" cy="651065"/>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4" name="Graphic 23" descr="Checkmark with solid fill">
              <a:extLst>
                <a:ext uri="{FF2B5EF4-FFF2-40B4-BE49-F238E27FC236}">
                  <a16:creationId xmlns:a16="http://schemas.microsoft.com/office/drawing/2014/main" id="{E768642C-CFC9-C56A-2B6D-DC4602EEF1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044" y="2060384"/>
              <a:ext cx="546387" cy="546387"/>
            </a:xfrm>
            <a:prstGeom prst="rect">
              <a:avLst/>
            </a:prstGeom>
          </p:spPr>
        </p:pic>
      </p:grpSp>
      <p:grpSp>
        <p:nvGrpSpPr>
          <p:cNvPr id="25" name="Group 24">
            <a:extLst>
              <a:ext uri="{FF2B5EF4-FFF2-40B4-BE49-F238E27FC236}">
                <a16:creationId xmlns:a16="http://schemas.microsoft.com/office/drawing/2014/main" id="{C530A83A-2D97-438A-A918-246C11C13829}"/>
              </a:ext>
            </a:extLst>
          </p:cNvPr>
          <p:cNvGrpSpPr/>
          <p:nvPr/>
        </p:nvGrpSpPr>
        <p:grpSpPr>
          <a:xfrm>
            <a:off x="5281706" y="1696725"/>
            <a:ext cx="615157" cy="651065"/>
            <a:chOff x="1509473" y="2028845"/>
            <a:chExt cx="615157" cy="651065"/>
          </a:xfrm>
        </p:grpSpPr>
        <p:sp>
          <p:nvSpPr>
            <p:cNvPr id="26" name="Flowchart: Connector 25">
              <a:extLst>
                <a:ext uri="{FF2B5EF4-FFF2-40B4-BE49-F238E27FC236}">
                  <a16:creationId xmlns:a16="http://schemas.microsoft.com/office/drawing/2014/main" id="{058B33C7-07DA-7389-CD60-60DD6FC3ED44}"/>
                </a:ext>
              </a:extLst>
            </p:cNvPr>
            <p:cNvSpPr/>
            <p:nvPr/>
          </p:nvSpPr>
          <p:spPr>
            <a:xfrm>
              <a:off x="1509473" y="2028845"/>
              <a:ext cx="615157" cy="651065"/>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7" name="Graphic 26" descr="Checkmark with solid fill">
              <a:extLst>
                <a:ext uri="{FF2B5EF4-FFF2-40B4-BE49-F238E27FC236}">
                  <a16:creationId xmlns:a16="http://schemas.microsoft.com/office/drawing/2014/main" id="{13A54E56-3D5A-F174-638B-BD80F6DB21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044" y="2060384"/>
              <a:ext cx="546387" cy="546387"/>
            </a:xfrm>
            <a:prstGeom prst="rect">
              <a:avLst/>
            </a:prstGeom>
          </p:spPr>
        </p:pic>
      </p:grpSp>
      <p:grpSp>
        <p:nvGrpSpPr>
          <p:cNvPr id="28" name="Group 27">
            <a:extLst>
              <a:ext uri="{FF2B5EF4-FFF2-40B4-BE49-F238E27FC236}">
                <a16:creationId xmlns:a16="http://schemas.microsoft.com/office/drawing/2014/main" id="{65F7DE40-E0DF-10B4-481F-545A5C6B979A}"/>
              </a:ext>
            </a:extLst>
          </p:cNvPr>
          <p:cNvGrpSpPr/>
          <p:nvPr/>
        </p:nvGrpSpPr>
        <p:grpSpPr>
          <a:xfrm>
            <a:off x="6929246" y="1696725"/>
            <a:ext cx="615157" cy="651065"/>
            <a:chOff x="1509473" y="2028845"/>
            <a:chExt cx="615157" cy="651065"/>
          </a:xfrm>
        </p:grpSpPr>
        <p:sp>
          <p:nvSpPr>
            <p:cNvPr id="29" name="Flowchart: Connector 28">
              <a:extLst>
                <a:ext uri="{FF2B5EF4-FFF2-40B4-BE49-F238E27FC236}">
                  <a16:creationId xmlns:a16="http://schemas.microsoft.com/office/drawing/2014/main" id="{9283873D-0499-FE24-F96F-DDCADEC97EAA}"/>
                </a:ext>
              </a:extLst>
            </p:cNvPr>
            <p:cNvSpPr/>
            <p:nvPr/>
          </p:nvSpPr>
          <p:spPr>
            <a:xfrm>
              <a:off x="1509473" y="2028845"/>
              <a:ext cx="615157" cy="651065"/>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 name="Graphic 29" descr="Checkmark with solid fill">
              <a:extLst>
                <a:ext uri="{FF2B5EF4-FFF2-40B4-BE49-F238E27FC236}">
                  <a16:creationId xmlns:a16="http://schemas.microsoft.com/office/drawing/2014/main" id="{F2549F6E-1E6A-599D-A91B-A6A1F4FEB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1044" y="2060384"/>
              <a:ext cx="546387" cy="546387"/>
            </a:xfrm>
            <a:prstGeom prst="rect">
              <a:avLst/>
            </a:prstGeom>
          </p:spPr>
        </p:pic>
      </p:grpSp>
    </p:spTree>
    <p:extLst>
      <p:ext uri="{BB962C8B-B14F-4D97-AF65-F5344CB8AC3E}">
        <p14:creationId xmlns:p14="http://schemas.microsoft.com/office/powerpoint/2010/main" val="1207620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52526F-7709-4226-9865-17FE29AA856B}"/>
              </a:ext>
            </a:extLst>
          </p:cNvPr>
          <p:cNvSpPr txBox="1">
            <a:spLocks/>
          </p:cNvSpPr>
          <p:nvPr/>
        </p:nvSpPr>
        <p:spPr>
          <a:xfrm>
            <a:off x="457200" y="274638"/>
            <a:ext cx="8229600" cy="1344612"/>
          </a:xfrm>
          <a:prstGeom prst="rect">
            <a:avLst/>
          </a:prstGeom>
        </p:spPr>
        <p:txBody>
          <a:bodyPr>
            <a:normAutofit lnSpcReduction="1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defRPr/>
            </a:pPr>
            <a:r>
              <a:rPr lang="en-US" sz="3200" cap="none" dirty="0">
                <a:latin typeface="Calibri"/>
                <a:cs typeface="Open Sans Light"/>
              </a:rPr>
              <a:t>Radio Reaches All Consumers</a:t>
            </a:r>
          </a:p>
          <a:p>
            <a:pPr algn="ctr">
              <a:defRPr/>
            </a:pPr>
            <a:r>
              <a:rPr lang="en-US" sz="2600" b="0" cap="none" dirty="0">
                <a:latin typeface="Calibri"/>
                <a:cs typeface="Open Sans Light"/>
              </a:rPr>
              <a:t>Radio is a top reach medium for adults of all ages.</a:t>
            </a:r>
          </a:p>
          <a:p>
            <a:pPr algn="ctr">
              <a:defRPr/>
            </a:pPr>
            <a:r>
              <a:rPr lang="en-US" sz="2600" cap="none" dirty="0">
                <a:latin typeface="Calibri"/>
                <a:cs typeface="Open Sans Light"/>
              </a:rPr>
              <a:t>Highest among traditional media.</a:t>
            </a:r>
            <a:endParaRPr lang="en-US" sz="2600" cap="none" dirty="0">
              <a:solidFill>
                <a:srgbClr val="242852"/>
              </a:solidFill>
              <a:latin typeface="Calibri"/>
              <a:cs typeface="Open Sans Light"/>
            </a:endParaRPr>
          </a:p>
        </p:txBody>
      </p:sp>
      <p:sp>
        <p:nvSpPr>
          <p:cNvPr id="19459" name="Text Placeholder 6">
            <a:extLst>
              <a:ext uri="{FF2B5EF4-FFF2-40B4-BE49-F238E27FC236}">
                <a16:creationId xmlns:a16="http://schemas.microsoft.com/office/drawing/2014/main" id="{9F287190-B192-4157-893B-E11E32A8C8A8}"/>
              </a:ext>
            </a:extLst>
          </p:cNvPr>
          <p:cNvSpPr txBox="1">
            <a:spLocks noChangeArrowheads="1"/>
          </p:cNvSpPr>
          <p:nvPr/>
        </p:nvSpPr>
        <p:spPr bwMode="auto">
          <a:xfrm>
            <a:off x="295275" y="6110288"/>
            <a:ext cx="3136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 typeface="Arial" panose="020B0604020202020204" pitchFamily="34" charset="0"/>
              <a:buNone/>
            </a:pPr>
            <a:r>
              <a:rPr lang="en-US" altLang="en-US" sz="800">
                <a:solidFill>
                  <a:srgbClr val="464646"/>
                </a:solidFill>
                <a:cs typeface="Arial" panose="020B0604020202020204" pitchFamily="34" charset="0"/>
              </a:rPr>
              <a:t>Source: Nielsen Total Audience August 2020</a:t>
            </a:r>
          </a:p>
        </p:txBody>
      </p:sp>
      <p:graphicFrame>
        <p:nvGraphicFramePr>
          <p:cNvPr id="19460" name="Content Placeholder 3">
            <a:extLst>
              <a:ext uri="{FF2B5EF4-FFF2-40B4-BE49-F238E27FC236}">
                <a16:creationId xmlns:a16="http://schemas.microsoft.com/office/drawing/2014/main" id="{BA24EBB5-6129-40D8-B2D4-C88A7BBE40B1}"/>
              </a:ext>
            </a:extLst>
          </p:cNvPr>
          <p:cNvGraphicFramePr>
            <a:graphicFrameLocks/>
          </p:cNvGraphicFramePr>
          <p:nvPr/>
        </p:nvGraphicFramePr>
        <p:xfrm>
          <a:off x="406400" y="1568450"/>
          <a:ext cx="8469313" cy="4502150"/>
        </p:xfrm>
        <a:graphic>
          <a:graphicData uri="http://schemas.openxmlformats.org/presentationml/2006/ole">
            <mc:AlternateContent xmlns:mc="http://schemas.openxmlformats.org/markup-compatibility/2006">
              <mc:Choice xmlns:v="urn:schemas-microsoft-com:vml" Requires="v">
                <p:oleObj name="Chart" r:id="rId2" imgW="8474174" imgH="4505334" progId="Excel.Chart.8">
                  <p:embed/>
                </p:oleObj>
              </mc:Choice>
              <mc:Fallback>
                <p:oleObj name="Chart" r:id="rId2" imgW="8474174" imgH="4505334" progId="Excel.Chart.8">
                  <p:embed/>
                  <p:pic>
                    <p:nvPicPr>
                      <p:cNvPr id="19460" name="Content Placeholder 3">
                        <a:extLst>
                          <a:ext uri="{FF2B5EF4-FFF2-40B4-BE49-F238E27FC236}">
                            <a16:creationId xmlns:a16="http://schemas.microsoft.com/office/drawing/2014/main" id="{BA24EBB5-6129-40D8-B2D4-C88A7BBE40B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568450"/>
                        <a:ext cx="8469313"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7288</TotalTime>
  <Words>2189</Words>
  <Application>Microsoft Office PowerPoint</Application>
  <PresentationFormat>On-screen Show (4:3)</PresentationFormat>
  <Paragraphs>261</Paragraphs>
  <Slides>36</Slides>
  <Notes>13</Notes>
  <HiddenSlides>0</HiddenSlides>
  <MMClips>4</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0" baseType="lpstr">
      <vt:lpstr>Arial</vt:lpstr>
      <vt:lpstr>Arial Black</vt:lpstr>
      <vt:lpstr>Arial Narrow</vt:lpstr>
      <vt:lpstr>Arial Regular</vt:lpstr>
      <vt:lpstr>ArialMT</vt:lpstr>
      <vt:lpstr>Calibri</vt:lpstr>
      <vt:lpstr>Calibri-Bold</vt:lpstr>
      <vt:lpstr>EB Garamond</vt:lpstr>
      <vt:lpstr>HELVETICA NEUE LIGHT</vt:lpstr>
      <vt:lpstr>HELVETICA NEUE LIGHT</vt:lpstr>
      <vt:lpstr>Montserrat</vt:lpstr>
      <vt:lpstr>Open Sans</vt:lpstr>
      <vt:lpstr>Default Design</vt:lpstr>
      <vt:lpstr>Chart</vt:lpstr>
      <vt:lpstr>PowerPoint Presentation</vt:lpstr>
      <vt:lpstr>PowerPoint Presentation</vt:lpstr>
      <vt:lpstr>Agenda</vt:lpstr>
      <vt:lpstr>America’s Mental Health Crisis</vt:lpstr>
      <vt:lpstr>We Can Help</vt:lpstr>
      <vt:lpstr>Leading with Purpose Matters</vt:lpstr>
      <vt:lpstr>PowerPoint Presentation</vt:lpstr>
      <vt:lpstr>PowerPoint Presentation</vt:lpstr>
      <vt:lpstr>PowerPoint Presentation</vt:lpstr>
      <vt:lpstr>Radio Connects with People in Need</vt:lpstr>
      <vt:lpstr>Radio Is Poised to Help</vt:lpstr>
      <vt:lpstr>Why YOUR Radio Station</vt:lpstr>
      <vt:lpstr>Objectives</vt:lpstr>
      <vt:lpstr>Strategies</vt:lpstr>
      <vt:lpstr>Unprecedented Partnership with the Ad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the Movement: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Radio Advertising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tgreenberg</dc:creator>
  <cp:lastModifiedBy>Greenberg, Tammy</cp:lastModifiedBy>
  <cp:revision>534</cp:revision>
  <dcterms:created xsi:type="dcterms:W3CDTF">2010-03-04T16:32:28Z</dcterms:created>
  <dcterms:modified xsi:type="dcterms:W3CDTF">2024-05-21T17:26:01Z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