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596" r:id="rId2"/>
    <p:sldId id="593" r:id="rId3"/>
    <p:sldId id="589" r:id="rId4"/>
  </p:sldIdLst>
  <p:sldSz cx="16257588" cy="9144000"/>
  <p:notesSz cx="7010400" cy="9296400"/>
  <p:defaultTextStyle>
    <a:defPPr>
      <a:defRPr lang="en-US"/>
    </a:defPPr>
    <a:lvl1pPr algn="l" defTabSz="1450693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725348" indent="-268237" algn="l" defTabSz="1450693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1450693" indent="-536471" algn="l" defTabSz="1450693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2176041" indent="-804707" algn="l" defTabSz="1450693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2901388" indent="-1072943" algn="l" defTabSz="1450693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5558" algn="l" defTabSz="914223" rtl="0" eaLnBrk="1" latinLnBrk="0" hangingPunct="1">
      <a:defRPr sz="29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2670" algn="l" defTabSz="914223" rtl="0" eaLnBrk="1" latinLnBrk="0" hangingPunct="1">
      <a:defRPr sz="29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199781" algn="l" defTabSz="914223" rtl="0" eaLnBrk="1" latinLnBrk="0" hangingPunct="1">
      <a:defRPr sz="29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6892" algn="l" defTabSz="914223" rtl="0" eaLnBrk="1" latinLnBrk="0" hangingPunct="1">
      <a:defRPr sz="29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512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5959"/>
    <a:srgbClr val="FF8B00"/>
    <a:srgbClr val="BC1795"/>
    <a:srgbClr val="8C14C1"/>
    <a:srgbClr val="5F2CB7"/>
    <a:srgbClr val="66FF66"/>
    <a:srgbClr val="009DD9"/>
    <a:srgbClr val="009DFF"/>
    <a:srgbClr val="005CB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19" autoAdjust="0"/>
    <p:restoredTop sz="93431" autoAdjust="0"/>
  </p:normalViewPr>
  <p:slideViewPr>
    <p:cSldViewPr>
      <p:cViewPr varScale="1">
        <p:scale>
          <a:sx n="82" d="100"/>
          <a:sy n="82" d="100"/>
        </p:scale>
        <p:origin x="-522" y="-84"/>
      </p:cViewPr>
      <p:guideLst>
        <p:guide orient="horz" pos="2880"/>
        <p:guide pos="512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1884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8256669656799226E-3"/>
          <c:y val="3.9911015025238382E-2"/>
          <c:w val="0.98615623996367552"/>
          <c:h val="0.6616566707384955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 Ad Recall</c:v>
                </c:pt>
              </c:strCache>
            </c:strRef>
          </c:tx>
          <c:spPr>
            <a:solidFill>
              <a:schemeClr val="accent3">
                <a:alpha val="92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Went to store</c:v>
                </c:pt>
                <c:pt idx="1">
                  <c:v>Went to
store website</c:v>
                </c:pt>
                <c:pt idx="2">
                  <c:v>Clicked on
an online ad
for Store</c:v>
                </c:pt>
                <c:pt idx="3">
                  <c:v>Sought out
more info. 
on product</c:v>
                </c:pt>
                <c:pt idx="4">
                  <c:v>Purchased product
from  store</c:v>
                </c:pt>
                <c:pt idx="5">
                  <c:v>Ordered product from store website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0.47</c:v>
                </c:pt>
                <c:pt idx="1">
                  <c:v>0.28000000000000003</c:v>
                </c:pt>
                <c:pt idx="2">
                  <c:v>0.22</c:v>
                </c:pt>
                <c:pt idx="3">
                  <c:v>0.32</c:v>
                </c:pt>
                <c:pt idx="4">
                  <c:v>0.04</c:v>
                </c:pt>
                <c:pt idx="5">
                  <c:v>0.01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20E-41C4-A43A-50300245FF2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Recall 3+ Ads</c:v>
                </c:pt>
              </c:strCache>
            </c:strRef>
          </c:tx>
          <c:spPr>
            <a:solidFill>
              <a:schemeClr val="accent1">
                <a:alpha val="92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Went to store</c:v>
                </c:pt>
                <c:pt idx="1">
                  <c:v>Went to
store website</c:v>
                </c:pt>
                <c:pt idx="2">
                  <c:v>Clicked on
an online ad
for Store</c:v>
                </c:pt>
                <c:pt idx="3">
                  <c:v>Sought out
more info. 
on product</c:v>
                </c:pt>
                <c:pt idx="4">
                  <c:v>Purchased product
from  store</c:v>
                </c:pt>
                <c:pt idx="5">
                  <c:v>Ordered product from store website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6"/>
                <c:pt idx="0">
                  <c:v>0.56999999999999995</c:v>
                </c:pt>
                <c:pt idx="1">
                  <c:v>0.49</c:v>
                </c:pt>
                <c:pt idx="2">
                  <c:v>0.56999999999999995</c:v>
                </c:pt>
                <c:pt idx="3">
                  <c:v>0.45</c:v>
                </c:pt>
                <c:pt idx="4">
                  <c:v>0.08</c:v>
                </c:pt>
                <c:pt idx="5">
                  <c:v>0.04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20E-41C4-A43A-50300245FF2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31"/>
        <c:axId val="95116672"/>
        <c:axId val="95118464"/>
      </c:barChart>
      <c:catAx>
        <c:axId val="951166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lnSpc>
                <a:spcPct val="80000"/>
              </a:lnSpc>
              <a:defRPr sz="2800"/>
            </a:pPr>
            <a:endParaRPr lang="en-US"/>
          </a:p>
        </c:txPr>
        <c:crossAx val="95118464"/>
        <c:crosses val="autoZero"/>
        <c:auto val="1"/>
        <c:lblAlgn val="ctr"/>
        <c:lblOffset val="100"/>
        <c:noMultiLvlLbl val="0"/>
      </c:catAx>
      <c:valAx>
        <c:axId val="9511846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951166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625433108172435"/>
          <c:y val="0.12062215292959734"/>
          <c:w val="0.21391205717802766"/>
          <c:h val="0.16719938210449709"/>
        </c:manualLayout>
      </c:layout>
      <c:overlay val="0"/>
      <c:txPr>
        <a:bodyPr/>
        <a:lstStyle/>
        <a:p>
          <a:pPr>
            <a:defRPr sz="28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2400">
          <a:solidFill>
            <a:srgbClr val="595959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D831B1B-F61B-4BDE-878C-8FFF57AFFF43}" type="datetimeFigureOut">
              <a:rPr lang="en-US" smtClean="0"/>
              <a:pPr/>
              <a:t>4/12/2018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01B3D62-8CDD-4CD3-8B20-750ECE474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5536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D687375-3DBD-47C9-8693-9C7382095813}" type="datetimeFigureOut">
              <a:rPr lang="en-US" smtClean="0"/>
              <a:pPr/>
              <a:t>4/12/2018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39C6E88-C371-45D4-B0B1-6CFA369FBB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086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2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7111" algn="l" defTabSz="91422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4223" algn="l" defTabSz="91422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1336" algn="l" defTabSz="91422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8447" algn="l" defTabSz="91422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5558" algn="l" defTabSz="91422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2670" algn="l" defTabSz="91422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9781" algn="l" defTabSz="91422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6892" algn="l" defTabSz="91422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C6E88-C371-45D4-B0B1-6CFA369FBB6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637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58788" y="720725"/>
            <a:ext cx="6397625" cy="35988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85232" indent="-302012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208050" indent="-241611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91269" indent="-241611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4491" indent="-241611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57710" indent="-24161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140931" indent="-24161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624150" indent="-24161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107369" indent="-24161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A40631CD-9CA5-4DBA-9BF7-6ABCF441C003}" type="slidenum">
              <a:rPr lang="en-US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296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solidFill>
          <a:srgbClr val="005CB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812802" y="1593853"/>
            <a:ext cx="14614524" cy="730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45123" tIns="72563" rIns="145123" bIns="72563" anchor="ctr"/>
          <a:lstStyle/>
          <a:p>
            <a:pPr algn="ctr" defTabSz="1451239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" name="Picture 7" descr="KRG_RGB.eps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4990" y="7859715"/>
            <a:ext cx="2227263" cy="12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"/>
          <p:cNvSpPr/>
          <p:nvPr/>
        </p:nvSpPr>
        <p:spPr>
          <a:xfrm>
            <a:off x="-114300" y="-109539"/>
            <a:ext cx="16522700" cy="938053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45123" tIns="72563" rIns="145123" bIns="72563" anchor="ctr"/>
          <a:lstStyle/>
          <a:p>
            <a:pPr algn="ctr" defTabSz="1451239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7" name="Picture 6" descr="KRG_White.eps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888999" y="-908051"/>
            <a:ext cx="6696075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6751" y="6019447"/>
            <a:ext cx="13218153" cy="1445464"/>
          </a:xfrm>
        </p:spPr>
        <p:txBody>
          <a:bodyPr>
            <a:normAutofit/>
          </a:bodyPr>
          <a:lstStyle>
            <a:lvl1pPr marL="0" indent="0" algn="l">
              <a:buNone/>
              <a:defRPr sz="3800" b="0" i="0">
                <a:solidFill>
                  <a:schemeClr val="bg1"/>
                </a:solidFill>
                <a:latin typeface="Arial"/>
                <a:cs typeface="Arial"/>
              </a:defRPr>
            </a:lvl1pPr>
            <a:lvl2pPr marL="725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1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6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24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280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37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793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04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216748" y="3706668"/>
            <a:ext cx="13218155" cy="2312781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463" y="377442"/>
            <a:ext cx="14850556" cy="11731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0463" y="2133605"/>
            <a:ext cx="14867840" cy="58250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5B8CF-7B3E-4429-9D0B-9BBFA4C507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6751" y="2033792"/>
            <a:ext cx="3657957" cy="6036483"/>
          </a:xfrm>
        </p:spPr>
        <p:txBody>
          <a:bodyPr vert="eaVert"/>
          <a:lstStyle>
            <a:lvl1pPr>
              <a:defRPr>
                <a:solidFill>
                  <a:srgbClr val="7F090A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85101" y="2033792"/>
            <a:ext cx="10730693" cy="603648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006AA-D64E-495D-AF51-A62029F6DB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553" y="377442"/>
            <a:ext cx="14954469" cy="1173127"/>
          </a:xfrm>
        </p:spPr>
        <p:txBody>
          <a:bodyPr>
            <a:normAutofit/>
          </a:bodyPr>
          <a:lstStyle>
            <a:lvl1pPr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2"/>
              </a:buClr>
              <a:defRPr/>
            </a:lvl2pPr>
            <a:lvl3pPr>
              <a:buClr>
                <a:schemeClr val="tx2"/>
              </a:buClr>
              <a:defRPr/>
            </a:lvl3pPr>
            <a:lvl4pPr>
              <a:buClr>
                <a:schemeClr val="tx2"/>
              </a:buClr>
              <a:defRPr/>
            </a:lvl4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721F1-34DD-49E0-9851-F913F3E792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46113" y="377825"/>
            <a:ext cx="14954250" cy="1173163"/>
          </a:xfrm>
          <a:prstGeom prst="rect">
            <a:avLst/>
          </a:prstGeom>
        </p:spPr>
        <p:txBody>
          <a:bodyPr lIns="145123" tIns="72563" rIns="145123" bIns="72563" anchor="ctr">
            <a:normAutofit/>
          </a:bodyPr>
          <a:lstStyle>
            <a:lvl1pPr algn="l" defTabSz="725759" rtl="0" eaLnBrk="1" latinLnBrk="0" hangingPunct="1">
              <a:spcBef>
                <a:spcPct val="0"/>
              </a:spcBef>
              <a:buNone/>
              <a:defRPr sz="4400" b="0" i="0" kern="1200" baseline="0">
                <a:solidFill>
                  <a:schemeClr val="tx2"/>
                </a:solidFill>
                <a:latin typeface="Arial"/>
                <a:ea typeface="+mj-ea"/>
                <a:cs typeface="Arial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/>
              <a:t>CLICK TO EDIT MASTER TITLE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563" y="5875871"/>
            <a:ext cx="13567627" cy="1816100"/>
          </a:xfrm>
        </p:spPr>
        <p:txBody>
          <a:bodyPr anchor="t"/>
          <a:lstStyle>
            <a:lvl1pPr algn="l">
              <a:defRPr sz="6300" b="1" cap="all">
                <a:solidFill>
                  <a:srgbClr val="0745A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5563" y="3875621"/>
            <a:ext cx="13567627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rgbClr val="0745AB"/>
                </a:solidFill>
              </a:defRPr>
            </a:lvl1pPr>
            <a:lvl2pPr marL="72562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1239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685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247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2809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3714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79332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0495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138CA-9E45-450C-A641-A686979417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46113" y="350837"/>
            <a:ext cx="14954250" cy="1173163"/>
          </a:xfrm>
          <a:prstGeom prst="rect">
            <a:avLst/>
          </a:prstGeom>
        </p:spPr>
        <p:txBody>
          <a:bodyPr lIns="145123" tIns="72563" rIns="145123" bIns="72563" anchor="ctr">
            <a:normAutofit/>
          </a:bodyPr>
          <a:lstStyle>
            <a:lvl1pPr algn="l" defTabSz="725759" rtl="0" eaLnBrk="1" latinLnBrk="0" hangingPunct="1">
              <a:spcBef>
                <a:spcPct val="0"/>
              </a:spcBef>
              <a:buNone/>
              <a:defRPr sz="4400" b="0" i="0" kern="1200" baseline="0">
                <a:solidFill>
                  <a:schemeClr val="tx2"/>
                </a:solidFill>
                <a:latin typeface="Arial"/>
                <a:ea typeface="+mj-ea"/>
                <a:cs typeface="Arial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dirty="0"/>
              <a:t>CLICK TO EDIT MASTER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9738" y="2133603"/>
            <a:ext cx="7173581" cy="5913580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64274" y="2133604"/>
            <a:ext cx="7180435" cy="591358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128B8-42B3-494E-9F89-A0B39E7FF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79" y="2046821"/>
            <a:ext cx="7183258" cy="853017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5620" indent="0">
              <a:buNone/>
              <a:defRPr sz="3200" b="1"/>
            </a:lvl2pPr>
            <a:lvl3pPr marL="1451239" indent="0">
              <a:buNone/>
              <a:defRPr sz="2900" b="1"/>
            </a:lvl3pPr>
            <a:lvl4pPr marL="2176857" indent="0">
              <a:buNone/>
              <a:defRPr sz="2500" b="1"/>
            </a:lvl4pPr>
            <a:lvl5pPr marL="2902475" indent="0">
              <a:buNone/>
              <a:defRPr sz="2500" b="1"/>
            </a:lvl5pPr>
            <a:lvl6pPr marL="3628095" indent="0">
              <a:buNone/>
              <a:defRPr sz="2500" b="1"/>
            </a:lvl6pPr>
            <a:lvl7pPr marL="4353714" indent="0">
              <a:buNone/>
              <a:defRPr sz="2500" b="1"/>
            </a:lvl7pPr>
            <a:lvl8pPr marL="5079332" indent="0">
              <a:buNone/>
              <a:defRPr sz="2500" b="1"/>
            </a:lvl8pPr>
            <a:lvl9pPr marL="5804950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2879" y="2899836"/>
            <a:ext cx="7183258" cy="5181985"/>
          </a:xfrm>
        </p:spPr>
        <p:txBody>
          <a:bodyPr/>
          <a:lstStyle>
            <a:lvl1pPr>
              <a:buClr>
                <a:schemeClr val="tx2"/>
              </a:buClr>
              <a:defRPr sz="3800"/>
            </a:lvl1pPr>
            <a:lvl2pPr>
              <a:buClr>
                <a:schemeClr val="tx2"/>
              </a:buClr>
              <a:defRPr sz="3200"/>
            </a:lvl2pPr>
            <a:lvl3pPr>
              <a:buClr>
                <a:schemeClr val="tx2"/>
              </a:buClr>
              <a:defRPr sz="2900"/>
            </a:lvl3pPr>
            <a:lvl4pPr>
              <a:buClr>
                <a:schemeClr val="tx2"/>
              </a:buClr>
              <a:defRPr sz="2500"/>
            </a:lvl4pPr>
            <a:lvl5pPr>
              <a:buClr>
                <a:schemeClr val="tx2"/>
              </a:buCl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58633" y="2046821"/>
            <a:ext cx="7186080" cy="853017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5620" indent="0">
              <a:buNone/>
              <a:defRPr sz="3200" b="1"/>
            </a:lvl2pPr>
            <a:lvl3pPr marL="1451239" indent="0">
              <a:buNone/>
              <a:defRPr sz="2900" b="1"/>
            </a:lvl3pPr>
            <a:lvl4pPr marL="2176857" indent="0">
              <a:buNone/>
              <a:defRPr sz="2500" b="1"/>
            </a:lvl4pPr>
            <a:lvl5pPr marL="2902475" indent="0">
              <a:buNone/>
              <a:defRPr sz="2500" b="1"/>
            </a:lvl5pPr>
            <a:lvl6pPr marL="3628095" indent="0">
              <a:buNone/>
              <a:defRPr sz="2500" b="1"/>
            </a:lvl6pPr>
            <a:lvl7pPr marL="4353714" indent="0">
              <a:buNone/>
              <a:defRPr sz="2500" b="1"/>
            </a:lvl7pPr>
            <a:lvl8pPr marL="5079332" indent="0">
              <a:buNone/>
              <a:defRPr sz="2500" b="1"/>
            </a:lvl8pPr>
            <a:lvl9pPr marL="5804950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58633" y="2899836"/>
            <a:ext cx="7186080" cy="5181985"/>
          </a:xfrm>
        </p:spPr>
        <p:txBody>
          <a:bodyPr/>
          <a:lstStyle>
            <a:lvl1pPr>
              <a:buClr>
                <a:schemeClr val="tx2"/>
              </a:buClr>
              <a:defRPr sz="3800"/>
            </a:lvl1pPr>
            <a:lvl2pPr>
              <a:buClr>
                <a:schemeClr val="tx2"/>
              </a:buClr>
              <a:defRPr sz="3200"/>
            </a:lvl2pPr>
            <a:lvl3pPr>
              <a:buClr>
                <a:schemeClr val="tx2"/>
              </a:buClr>
              <a:defRPr sz="2900"/>
            </a:lvl3pPr>
            <a:lvl4pPr>
              <a:buClr>
                <a:schemeClr val="tx2"/>
              </a:buClr>
              <a:defRPr sz="2500"/>
            </a:lvl4pPr>
            <a:lvl5pPr>
              <a:buClr>
                <a:schemeClr val="tx2"/>
              </a:buCl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46553" y="377442"/>
            <a:ext cx="14954469" cy="1173127"/>
          </a:xfrm>
        </p:spPr>
        <p:txBody>
          <a:bodyPr>
            <a:normAutofit/>
          </a:bodyPr>
          <a:lstStyle>
            <a:lvl1pPr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8395D-5784-49ED-B300-C22F6AE0D9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46553" y="377442"/>
            <a:ext cx="14954469" cy="1173127"/>
          </a:xfrm>
        </p:spPr>
        <p:txBody>
          <a:bodyPr>
            <a:normAutofit/>
          </a:bodyPr>
          <a:lstStyle>
            <a:lvl1pPr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2DC20-44F0-45F3-A234-612D43223C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8C763-F375-42C7-AAC9-A1334175F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191" y="3"/>
            <a:ext cx="5480331" cy="1549401"/>
          </a:xfrm>
        </p:spPr>
        <p:txBody>
          <a:bodyPr anchor="b"/>
          <a:lstStyle>
            <a:lvl1pPr algn="l">
              <a:defRPr sz="3200" b="1">
                <a:solidFill>
                  <a:srgbClr val="0745A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6265" y="2392695"/>
            <a:ext cx="9088443" cy="5666032"/>
          </a:xfrm>
        </p:spPr>
        <p:txBody>
          <a:bodyPr/>
          <a:lstStyle>
            <a:lvl1pPr>
              <a:buClr>
                <a:schemeClr val="tx2"/>
              </a:buClr>
              <a:defRPr sz="5100"/>
            </a:lvl1pPr>
            <a:lvl2pPr>
              <a:buClr>
                <a:schemeClr val="tx2"/>
              </a:buClr>
              <a:defRPr sz="4400"/>
            </a:lvl2pPr>
            <a:lvl3pPr>
              <a:buClr>
                <a:schemeClr val="tx2"/>
              </a:buClr>
              <a:defRPr sz="3800"/>
            </a:lvl3pPr>
            <a:lvl4pPr>
              <a:buClr>
                <a:schemeClr val="tx2"/>
              </a:buClr>
              <a:defRPr sz="3200"/>
            </a:lvl4pPr>
            <a:lvl5pPr>
              <a:buClr>
                <a:schemeClr val="tx2"/>
              </a:buCl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84" y="2457117"/>
            <a:ext cx="5348634" cy="5601611"/>
          </a:xfrm>
        </p:spPr>
        <p:txBody>
          <a:bodyPr/>
          <a:lstStyle>
            <a:lvl1pPr marL="0" indent="0">
              <a:buNone/>
              <a:defRPr sz="2200"/>
            </a:lvl1pPr>
            <a:lvl2pPr marL="725620" indent="0">
              <a:buNone/>
              <a:defRPr sz="1900"/>
            </a:lvl2pPr>
            <a:lvl3pPr marL="1451239" indent="0">
              <a:buNone/>
              <a:defRPr sz="1600"/>
            </a:lvl3pPr>
            <a:lvl4pPr marL="2176857" indent="0">
              <a:buNone/>
              <a:defRPr sz="1400"/>
            </a:lvl4pPr>
            <a:lvl5pPr marL="2902475" indent="0">
              <a:buNone/>
              <a:defRPr sz="1400"/>
            </a:lvl5pPr>
            <a:lvl6pPr marL="3628095" indent="0">
              <a:buNone/>
              <a:defRPr sz="1400"/>
            </a:lvl6pPr>
            <a:lvl7pPr marL="4353714" indent="0">
              <a:buNone/>
              <a:defRPr sz="1400"/>
            </a:lvl7pPr>
            <a:lvl8pPr marL="5079332" indent="0">
              <a:buNone/>
              <a:defRPr sz="1400"/>
            </a:lvl8pPr>
            <a:lvl9pPr marL="580495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950C3-B2BC-4171-9A3A-32FCA20A8D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812802" y="1593853"/>
            <a:ext cx="14614524" cy="730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45123" tIns="72563" rIns="145123" bIns="72563" anchor="ctr"/>
          <a:lstStyle/>
          <a:p>
            <a:pPr algn="ctr" defTabSz="1451239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7" descr="KRG_RGB.eps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4990" y="7859715"/>
            <a:ext cx="2227263" cy="12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7"/>
          <p:cNvSpPr/>
          <p:nvPr/>
        </p:nvSpPr>
        <p:spPr>
          <a:xfrm>
            <a:off x="0" y="2"/>
            <a:ext cx="16257588" cy="2668588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45123" tIns="72563" rIns="145123" bIns="72563" anchor="ctr"/>
          <a:lstStyle/>
          <a:p>
            <a:pPr algn="ctr" defTabSz="145123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6601" y="6400803"/>
            <a:ext cx="9754553" cy="755652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86601" y="817033"/>
            <a:ext cx="9754553" cy="5486400"/>
          </a:xfrm>
        </p:spPr>
        <p:txBody>
          <a:bodyPr rtlCol="0">
            <a:normAutofit/>
          </a:bodyPr>
          <a:lstStyle>
            <a:lvl1pPr marL="0" indent="0">
              <a:buNone/>
              <a:defRPr sz="5100"/>
            </a:lvl1pPr>
            <a:lvl2pPr marL="725620" indent="0">
              <a:buNone/>
              <a:defRPr sz="4400"/>
            </a:lvl2pPr>
            <a:lvl3pPr marL="1451239" indent="0">
              <a:buNone/>
              <a:defRPr sz="3800"/>
            </a:lvl3pPr>
            <a:lvl4pPr marL="2176857" indent="0">
              <a:buNone/>
              <a:defRPr sz="3200"/>
            </a:lvl4pPr>
            <a:lvl5pPr marL="2902475" indent="0">
              <a:buNone/>
              <a:defRPr sz="3200"/>
            </a:lvl5pPr>
            <a:lvl6pPr marL="3628095" indent="0">
              <a:buNone/>
              <a:defRPr sz="3200"/>
            </a:lvl6pPr>
            <a:lvl7pPr marL="4353714" indent="0">
              <a:buNone/>
              <a:defRPr sz="3200"/>
            </a:lvl7pPr>
            <a:lvl8pPr marL="5079332" indent="0">
              <a:buNone/>
              <a:defRPr sz="3200"/>
            </a:lvl8pPr>
            <a:lvl9pPr marL="5804950" indent="0">
              <a:buNone/>
              <a:defRPr sz="32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86601" y="7156454"/>
            <a:ext cx="9754553" cy="1073151"/>
          </a:xfrm>
        </p:spPr>
        <p:txBody>
          <a:bodyPr/>
          <a:lstStyle>
            <a:lvl1pPr marL="0" indent="0">
              <a:buNone/>
              <a:defRPr sz="2200"/>
            </a:lvl1pPr>
            <a:lvl2pPr marL="725620" indent="0">
              <a:buNone/>
              <a:defRPr sz="1900"/>
            </a:lvl2pPr>
            <a:lvl3pPr marL="1451239" indent="0">
              <a:buNone/>
              <a:defRPr sz="1600"/>
            </a:lvl3pPr>
            <a:lvl4pPr marL="2176857" indent="0">
              <a:buNone/>
              <a:defRPr sz="1400"/>
            </a:lvl4pPr>
            <a:lvl5pPr marL="2902475" indent="0">
              <a:buNone/>
              <a:defRPr sz="1400"/>
            </a:lvl5pPr>
            <a:lvl6pPr marL="3628095" indent="0">
              <a:buNone/>
              <a:defRPr sz="1400"/>
            </a:lvl6pPr>
            <a:lvl7pPr marL="4353714" indent="0">
              <a:buNone/>
              <a:defRPr sz="1400"/>
            </a:lvl7pPr>
            <a:lvl8pPr marL="5079332" indent="0">
              <a:buNone/>
              <a:defRPr sz="1400"/>
            </a:lvl8pPr>
            <a:lvl9pPr marL="580495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3A0A0-B0B6-48D1-81F7-81A7AD618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39762" y="377825"/>
            <a:ext cx="14960601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5123" tIns="72563" rIns="145123" bIns="7256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TO EDIT CLICK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12804" y="2133600"/>
            <a:ext cx="14805025" cy="5824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5123" tIns="72563" rIns="145123" bIns="725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50666" y="8328025"/>
            <a:ext cx="3794125" cy="487363"/>
          </a:xfrm>
          <a:prstGeom prst="rect">
            <a:avLst/>
          </a:prstGeom>
        </p:spPr>
        <p:txBody>
          <a:bodyPr vert="horz" lIns="145123" tIns="72563" rIns="145123" bIns="72563" rtlCol="0" anchor="ctr"/>
          <a:lstStyle>
            <a:lvl1pPr algn="r" defTabSz="1451239" fontAlgn="auto">
              <a:spcBef>
                <a:spcPts val="0"/>
              </a:spcBef>
              <a:spcAft>
                <a:spcPts val="0"/>
              </a:spcAft>
              <a:defRPr sz="1900" smtClean="0">
                <a:solidFill>
                  <a:srgbClr val="0745AB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89A86E-68BE-419B-B985-240FE5456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814392" y="1600202"/>
            <a:ext cx="14614524" cy="73025"/>
          </a:xfrm>
          <a:prstGeom prst="rect">
            <a:avLst/>
          </a:prstGeom>
          <a:solidFill>
            <a:schemeClr val="tx2"/>
          </a:solidFill>
          <a:ln w="25400" algn="ctr">
            <a:solidFill>
              <a:srgbClr val="005CB9"/>
            </a:solidFill>
            <a:miter lim="800000"/>
            <a:headEnd/>
            <a:tailEnd/>
          </a:ln>
        </p:spPr>
        <p:txBody>
          <a:bodyPr lIns="145123" tIns="72563" rIns="145123" bIns="72563" anchor="ctr"/>
          <a:lstStyle/>
          <a:p>
            <a:pPr algn="ctr" defTabSz="1451239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1030" name="Picture 7" descr="KRG_RGB.eps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34990" y="7859715"/>
            <a:ext cx="2227263" cy="12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4" r:id="rId4"/>
    <p:sldLayoutId id="2147483670" r:id="rId5"/>
    <p:sldLayoutId id="2147483669" r:id="rId6"/>
    <p:sldLayoutId id="2147483668" r:id="rId7"/>
    <p:sldLayoutId id="2147483667" r:id="rId8"/>
    <p:sldLayoutId id="2147483675" r:id="rId9"/>
    <p:sldLayoutId id="2147483666" r:id="rId10"/>
    <p:sldLayoutId id="2147483665" r:id="rId11"/>
  </p:sldLayoutIdLst>
  <p:transition spd="med">
    <p:wipe dir="r"/>
  </p:transition>
  <p:txStyles>
    <p:titleStyle>
      <a:lvl1pPr algn="l" defTabSz="725348" rtl="0" fontAlgn="base">
        <a:spcBef>
          <a:spcPct val="0"/>
        </a:spcBef>
        <a:spcAft>
          <a:spcPct val="0"/>
        </a:spcAft>
        <a:defRPr sz="4400" kern="1200">
          <a:solidFill>
            <a:srgbClr val="005CB9"/>
          </a:solidFill>
          <a:latin typeface="Arial"/>
          <a:ea typeface="+mj-ea"/>
          <a:cs typeface="Arial"/>
        </a:defRPr>
      </a:lvl1pPr>
      <a:lvl2pPr algn="l" defTabSz="725348" rtl="0" fontAlgn="base">
        <a:spcBef>
          <a:spcPct val="0"/>
        </a:spcBef>
        <a:spcAft>
          <a:spcPct val="0"/>
        </a:spcAft>
        <a:defRPr sz="4400">
          <a:solidFill>
            <a:srgbClr val="005CB9"/>
          </a:solidFill>
          <a:latin typeface="Arial" charset="0"/>
          <a:cs typeface="Arial" charset="0"/>
        </a:defRPr>
      </a:lvl2pPr>
      <a:lvl3pPr algn="l" defTabSz="725348" rtl="0" fontAlgn="base">
        <a:spcBef>
          <a:spcPct val="0"/>
        </a:spcBef>
        <a:spcAft>
          <a:spcPct val="0"/>
        </a:spcAft>
        <a:defRPr sz="4400">
          <a:solidFill>
            <a:srgbClr val="005CB9"/>
          </a:solidFill>
          <a:latin typeface="Arial" charset="0"/>
          <a:cs typeface="Arial" charset="0"/>
        </a:defRPr>
      </a:lvl3pPr>
      <a:lvl4pPr algn="l" defTabSz="725348" rtl="0" fontAlgn="base">
        <a:spcBef>
          <a:spcPct val="0"/>
        </a:spcBef>
        <a:spcAft>
          <a:spcPct val="0"/>
        </a:spcAft>
        <a:defRPr sz="4400">
          <a:solidFill>
            <a:srgbClr val="005CB9"/>
          </a:solidFill>
          <a:latin typeface="Arial" charset="0"/>
          <a:cs typeface="Arial" charset="0"/>
        </a:defRPr>
      </a:lvl4pPr>
      <a:lvl5pPr algn="l" defTabSz="725348" rtl="0" fontAlgn="base">
        <a:spcBef>
          <a:spcPct val="0"/>
        </a:spcBef>
        <a:spcAft>
          <a:spcPct val="0"/>
        </a:spcAft>
        <a:defRPr sz="4400">
          <a:solidFill>
            <a:srgbClr val="005CB9"/>
          </a:solidFill>
          <a:latin typeface="Arial" charset="0"/>
          <a:cs typeface="Arial" charset="0"/>
        </a:defRPr>
      </a:lvl5pPr>
      <a:lvl6pPr marL="457111" algn="l" defTabSz="725348" rtl="0" fontAlgn="base">
        <a:spcBef>
          <a:spcPct val="0"/>
        </a:spcBef>
        <a:spcAft>
          <a:spcPct val="0"/>
        </a:spcAft>
        <a:defRPr sz="4400">
          <a:solidFill>
            <a:srgbClr val="005CB9"/>
          </a:solidFill>
          <a:latin typeface="Arial" charset="0"/>
          <a:cs typeface="Arial" charset="0"/>
        </a:defRPr>
      </a:lvl6pPr>
      <a:lvl7pPr marL="914223" algn="l" defTabSz="725348" rtl="0" fontAlgn="base">
        <a:spcBef>
          <a:spcPct val="0"/>
        </a:spcBef>
        <a:spcAft>
          <a:spcPct val="0"/>
        </a:spcAft>
        <a:defRPr sz="4400">
          <a:solidFill>
            <a:srgbClr val="005CB9"/>
          </a:solidFill>
          <a:latin typeface="Arial" charset="0"/>
          <a:cs typeface="Arial" charset="0"/>
        </a:defRPr>
      </a:lvl7pPr>
      <a:lvl8pPr marL="1371336" algn="l" defTabSz="725348" rtl="0" fontAlgn="base">
        <a:spcBef>
          <a:spcPct val="0"/>
        </a:spcBef>
        <a:spcAft>
          <a:spcPct val="0"/>
        </a:spcAft>
        <a:defRPr sz="4400">
          <a:solidFill>
            <a:srgbClr val="005CB9"/>
          </a:solidFill>
          <a:latin typeface="Arial" charset="0"/>
          <a:cs typeface="Arial" charset="0"/>
        </a:defRPr>
      </a:lvl8pPr>
      <a:lvl9pPr marL="1828447" algn="l" defTabSz="725348" rtl="0" fontAlgn="base">
        <a:spcBef>
          <a:spcPct val="0"/>
        </a:spcBef>
        <a:spcAft>
          <a:spcPct val="0"/>
        </a:spcAft>
        <a:defRPr sz="4400">
          <a:solidFill>
            <a:srgbClr val="005CB9"/>
          </a:solidFill>
          <a:latin typeface="Arial" charset="0"/>
          <a:cs typeface="Arial" charset="0"/>
        </a:defRPr>
      </a:lvl9pPr>
    </p:titleStyle>
    <p:bodyStyle>
      <a:lvl1pPr marL="542819" indent="-542819" algn="l" defTabSz="725348" rtl="0" fontAlgn="base">
        <a:spcBef>
          <a:spcPct val="20000"/>
        </a:spcBef>
        <a:spcAft>
          <a:spcPct val="0"/>
        </a:spcAft>
        <a:buClr>
          <a:srgbClr val="005CB9"/>
        </a:buClr>
        <a:buFont typeface="Arial" charset="0"/>
        <a:buChar char="•"/>
        <a:defRPr sz="4300" kern="1200">
          <a:solidFill>
            <a:srgbClr val="595959"/>
          </a:solidFill>
          <a:latin typeface="Arial"/>
          <a:ea typeface="+mn-ea"/>
          <a:cs typeface="Arial"/>
        </a:defRPr>
      </a:lvl1pPr>
      <a:lvl2pPr marL="1177697" indent="-452352" algn="l" defTabSz="725348" rtl="0" fontAlgn="base">
        <a:spcBef>
          <a:spcPct val="20000"/>
        </a:spcBef>
        <a:spcAft>
          <a:spcPct val="0"/>
        </a:spcAft>
        <a:buClr>
          <a:srgbClr val="005CB9"/>
        </a:buClr>
        <a:buFont typeface="Wingdings" pitchFamily="2" charset="2"/>
        <a:buChar char="§"/>
        <a:defRPr sz="3800" kern="1200">
          <a:solidFill>
            <a:srgbClr val="595959"/>
          </a:solidFill>
          <a:latin typeface="Arial"/>
          <a:ea typeface="+mn-ea"/>
          <a:cs typeface="Arial"/>
        </a:defRPr>
      </a:lvl2pPr>
      <a:lvl3pPr marL="1812574" indent="-361880" algn="l" defTabSz="725348" rtl="0" fontAlgn="base">
        <a:spcBef>
          <a:spcPct val="20000"/>
        </a:spcBef>
        <a:spcAft>
          <a:spcPct val="0"/>
        </a:spcAft>
        <a:buClr>
          <a:srgbClr val="005CB9"/>
        </a:buClr>
        <a:buFont typeface="Arial" charset="0"/>
        <a:buChar char="•"/>
        <a:defRPr sz="3200" kern="1200">
          <a:solidFill>
            <a:srgbClr val="595959"/>
          </a:solidFill>
          <a:latin typeface="Arial"/>
          <a:ea typeface="+mn-ea"/>
          <a:cs typeface="Arial"/>
        </a:defRPr>
      </a:lvl3pPr>
      <a:lvl4pPr marL="2539508" indent="-361880" algn="l" defTabSz="725348" rtl="0" fontAlgn="base">
        <a:spcBef>
          <a:spcPct val="20000"/>
        </a:spcBef>
        <a:spcAft>
          <a:spcPct val="0"/>
        </a:spcAft>
        <a:buClr>
          <a:srgbClr val="005CB9"/>
        </a:buClr>
        <a:buFont typeface="Arial" charset="0"/>
        <a:buChar char="–"/>
        <a:defRPr sz="3200" kern="1200">
          <a:solidFill>
            <a:srgbClr val="595959"/>
          </a:solidFill>
          <a:latin typeface="Arial"/>
          <a:ea typeface="+mn-ea"/>
          <a:cs typeface="Arial"/>
        </a:defRPr>
      </a:lvl4pPr>
      <a:lvl5pPr marL="3264856" indent="-361880" algn="l" defTabSz="725348" rtl="0" fontAlgn="base">
        <a:spcBef>
          <a:spcPct val="20000"/>
        </a:spcBef>
        <a:spcAft>
          <a:spcPct val="0"/>
        </a:spcAft>
        <a:buClr>
          <a:srgbClr val="005CB9"/>
        </a:buClr>
        <a:buFont typeface="Arial" charset="0"/>
        <a:buChar char="»"/>
        <a:defRPr sz="3200" kern="1200">
          <a:solidFill>
            <a:srgbClr val="595959"/>
          </a:solidFill>
          <a:latin typeface="Arial"/>
          <a:ea typeface="+mn-ea"/>
          <a:cs typeface="Arial"/>
        </a:defRPr>
      </a:lvl5pPr>
      <a:lvl6pPr marL="3990905" indent="-362810" algn="l" defTabSz="72562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16521" indent="-362810" algn="l" defTabSz="72562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2142" indent="-362810" algn="l" defTabSz="72562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67760" indent="-362810" algn="l" defTabSz="72562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256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5620" algn="l" defTabSz="7256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1239" algn="l" defTabSz="7256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6857" algn="l" defTabSz="7256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2475" algn="l" defTabSz="7256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28095" algn="l" defTabSz="7256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3714" algn="l" defTabSz="7256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79332" algn="l" defTabSz="7256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04950" algn="l" defTabSz="7256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Arc 76">
            <a:extLst>
              <a:ext uri="{FF2B5EF4-FFF2-40B4-BE49-F238E27FC236}">
                <a16:creationId xmlns:a16="http://schemas.microsoft.com/office/drawing/2014/main" xmlns="" id="{2E2C47DA-E85A-40C2-AB92-281122D7E70C}"/>
              </a:ext>
            </a:extLst>
          </p:cNvPr>
          <p:cNvSpPr/>
          <p:nvPr/>
        </p:nvSpPr>
        <p:spPr>
          <a:xfrm rot="503233">
            <a:off x="6409412" y="3588000"/>
            <a:ext cx="2183856" cy="1231366"/>
          </a:xfrm>
          <a:prstGeom prst="arc">
            <a:avLst/>
          </a:prstGeom>
          <a:ln w="57150"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Arc 77">
            <a:extLst>
              <a:ext uri="{FF2B5EF4-FFF2-40B4-BE49-F238E27FC236}">
                <a16:creationId xmlns:a16="http://schemas.microsoft.com/office/drawing/2014/main" xmlns="" id="{09607AB2-096D-438A-9112-AF9334B4D172}"/>
              </a:ext>
            </a:extLst>
          </p:cNvPr>
          <p:cNvSpPr/>
          <p:nvPr/>
        </p:nvSpPr>
        <p:spPr>
          <a:xfrm rot="5688227">
            <a:off x="7733461" y="1868980"/>
            <a:ext cx="2866612" cy="5498628"/>
          </a:xfrm>
          <a:prstGeom prst="arc">
            <a:avLst/>
          </a:prstGeom>
          <a:ln w="57150"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Arc 78">
            <a:extLst>
              <a:ext uri="{FF2B5EF4-FFF2-40B4-BE49-F238E27FC236}">
                <a16:creationId xmlns:a16="http://schemas.microsoft.com/office/drawing/2014/main" xmlns="" id="{9C3CD621-3438-4D7E-9595-18901D18026A}"/>
              </a:ext>
            </a:extLst>
          </p:cNvPr>
          <p:cNvSpPr/>
          <p:nvPr/>
        </p:nvSpPr>
        <p:spPr>
          <a:xfrm rot="11287922">
            <a:off x="4702490" y="6567111"/>
            <a:ext cx="6216223" cy="1322305"/>
          </a:xfrm>
          <a:prstGeom prst="arc">
            <a:avLst>
              <a:gd name="adj1" fmla="val 16200000"/>
              <a:gd name="adj2" fmla="val 28378"/>
            </a:avLst>
          </a:prstGeom>
          <a:ln w="57150"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xmlns="" id="{8C54A796-FBB6-44E9-85A4-533246369BAF}"/>
              </a:ext>
            </a:extLst>
          </p:cNvPr>
          <p:cNvSpPr/>
          <p:nvPr/>
        </p:nvSpPr>
        <p:spPr>
          <a:xfrm>
            <a:off x="1516019" y="5186448"/>
            <a:ext cx="7772400" cy="1645920"/>
          </a:xfrm>
          <a:prstGeom prst="roundRect">
            <a:avLst/>
          </a:prstGeom>
          <a:solidFill>
            <a:schemeClr val="accent1"/>
          </a:solidFill>
          <a:ln w="57150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: Rounded Corners 75">
            <a:extLst>
              <a:ext uri="{FF2B5EF4-FFF2-40B4-BE49-F238E27FC236}">
                <a16:creationId xmlns:a16="http://schemas.microsoft.com/office/drawing/2014/main" xmlns="" id="{9609B863-5800-40E4-AA81-56FEE873E448}"/>
              </a:ext>
            </a:extLst>
          </p:cNvPr>
          <p:cNvSpPr/>
          <p:nvPr/>
        </p:nvSpPr>
        <p:spPr>
          <a:xfrm>
            <a:off x="7535819" y="7129547"/>
            <a:ext cx="7772400" cy="1371600"/>
          </a:xfrm>
          <a:prstGeom prst="roundRect">
            <a:avLst/>
          </a:prstGeom>
          <a:solidFill>
            <a:schemeClr val="accent2"/>
          </a:solidFill>
          <a:ln w="57150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: Rounded Corners 73">
            <a:extLst>
              <a:ext uri="{FF2B5EF4-FFF2-40B4-BE49-F238E27FC236}">
                <a16:creationId xmlns:a16="http://schemas.microsoft.com/office/drawing/2014/main" xmlns="" id="{ADEF38CA-9DE5-45C1-B9BF-E25A3010EAF9}"/>
              </a:ext>
            </a:extLst>
          </p:cNvPr>
          <p:cNvSpPr/>
          <p:nvPr/>
        </p:nvSpPr>
        <p:spPr>
          <a:xfrm>
            <a:off x="8433594" y="3243350"/>
            <a:ext cx="6705600" cy="1645920"/>
          </a:xfrm>
          <a:prstGeom prst="roundRect">
            <a:avLst/>
          </a:prstGeom>
          <a:solidFill>
            <a:srgbClr val="5F2CB7"/>
          </a:solidFill>
          <a:ln w="57150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: Rounded Corners 72">
            <a:extLst>
              <a:ext uri="{FF2B5EF4-FFF2-40B4-BE49-F238E27FC236}">
                <a16:creationId xmlns:a16="http://schemas.microsoft.com/office/drawing/2014/main" xmlns="" id="{5762B960-B3BF-4923-A5B6-63EA13F1BB86}"/>
              </a:ext>
            </a:extLst>
          </p:cNvPr>
          <p:cNvSpPr/>
          <p:nvPr/>
        </p:nvSpPr>
        <p:spPr>
          <a:xfrm>
            <a:off x="999244" y="3005050"/>
            <a:ext cx="6766560" cy="1280160"/>
          </a:xfrm>
          <a:prstGeom prst="roundRect">
            <a:avLst/>
          </a:prstGeom>
          <a:solidFill>
            <a:srgbClr val="8C14C1"/>
          </a:solidFill>
          <a:ln w="57150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228" y="258048"/>
            <a:ext cx="15464191" cy="1173127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005CB9"/>
                </a:solidFill>
              </a:rPr>
              <a:t>FREQUENCY IS KEY TO EFFECTIVENESS</a:t>
            </a:r>
            <a:endParaRPr lang="en-US" dirty="0"/>
          </a:p>
        </p:txBody>
      </p:sp>
      <p:sp>
        <p:nvSpPr>
          <p:cNvPr id="9" name="Text Box 21">
            <a:extLst>
              <a:ext uri="{FF2B5EF4-FFF2-40B4-BE49-F238E27FC236}">
                <a16:creationId xmlns:a16="http://schemas.microsoft.com/office/drawing/2014/main" xmlns="" id="{1D49F42B-ABA3-4B9B-885F-233E194DB2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1794" y="5198077"/>
            <a:ext cx="6705600" cy="4191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 anchor="t"/>
          <a:lstStyle/>
          <a:p>
            <a:pPr>
              <a:spcAft>
                <a:spcPct val="50000"/>
              </a:spcAft>
            </a:pPr>
            <a:r>
              <a:rPr lang="en-US" sz="3200" b="1" dirty="0">
                <a:solidFill>
                  <a:schemeClr val="bg1"/>
                </a:solidFill>
              </a:rPr>
              <a:t>…but the optimum is three</a:t>
            </a:r>
          </a:p>
        </p:txBody>
      </p:sp>
      <p:sp>
        <p:nvSpPr>
          <p:cNvPr id="10" name="Text Box 21">
            <a:extLst>
              <a:ext uri="{FF2B5EF4-FFF2-40B4-BE49-F238E27FC236}">
                <a16:creationId xmlns:a16="http://schemas.microsoft.com/office/drawing/2014/main" xmlns="" id="{9B1C2F16-40F0-4915-AFBF-837E81F9D5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1594" y="7162800"/>
            <a:ext cx="7772400" cy="4191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 anchor="t"/>
          <a:lstStyle/>
          <a:p>
            <a:pPr>
              <a:spcAft>
                <a:spcPct val="50000"/>
              </a:spcAft>
            </a:pPr>
            <a:r>
              <a:rPr lang="en-US" sz="3200" b="1" dirty="0">
                <a:solidFill>
                  <a:schemeClr val="bg1"/>
                </a:solidFill>
              </a:rPr>
              <a:t>After three, there is decreasing impact</a:t>
            </a:r>
          </a:p>
        </p:txBody>
      </p:sp>
      <p:sp>
        <p:nvSpPr>
          <p:cNvPr id="12" name="Text Box 21">
            <a:extLst>
              <a:ext uri="{FF2B5EF4-FFF2-40B4-BE49-F238E27FC236}">
                <a16:creationId xmlns:a16="http://schemas.microsoft.com/office/drawing/2014/main" xmlns="" id="{33ACF36C-C1D1-4D93-AB36-7F87BAF8A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594" y="1714500"/>
            <a:ext cx="144780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t"/>
          <a:lstStyle/>
          <a:p>
            <a:pPr>
              <a:spcAft>
                <a:spcPct val="50000"/>
              </a:spcAft>
            </a:pPr>
            <a:r>
              <a:rPr lang="en-US" sz="3200" dirty="0">
                <a:solidFill>
                  <a:srgbClr val="595959"/>
                </a:solidFill>
              </a:rPr>
              <a:t>The central goal of productive media planning should be to place emphasis on enhancing frequency rather than reach</a:t>
            </a:r>
          </a:p>
        </p:txBody>
      </p:sp>
      <p:sp>
        <p:nvSpPr>
          <p:cNvPr id="15" name="Text Box 21">
            <a:extLst>
              <a:ext uri="{FF2B5EF4-FFF2-40B4-BE49-F238E27FC236}">
                <a16:creationId xmlns:a16="http://schemas.microsoft.com/office/drawing/2014/main" xmlns="" id="{AAFA1E3A-A102-4F6F-9091-AF8D0220C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1794" y="5699960"/>
            <a:ext cx="7620000" cy="76996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 anchor="t"/>
          <a:lstStyle/>
          <a:p>
            <a:pPr>
              <a:spcAft>
                <a:spcPct val="50000"/>
              </a:spcAft>
            </a:pPr>
            <a:r>
              <a:rPr lang="en-US" sz="2400" dirty="0">
                <a:solidFill>
                  <a:schemeClr val="bg1">
                    <a:lumMod val="85000"/>
                  </a:schemeClr>
                </a:solidFill>
              </a:rPr>
              <a:t>By and large, optimal exposure frequency appears to be </a:t>
            </a:r>
            <a:r>
              <a:rPr lang="en-US" sz="2400" i="1" dirty="0">
                <a:solidFill>
                  <a:schemeClr val="bg1">
                    <a:lumMod val="85000"/>
                  </a:schemeClr>
                </a:solidFill>
              </a:rPr>
              <a:t>at least </a:t>
            </a:r>
            <a:r>
              <a:rPr lang="en-US" sz="2400" dirty="0">
                <a:solidFill>
                  <a:schemeClr val="bg1">
                    <a:lumMod val="85000"/>
                  </a:schemeClr>
                </a:solidFill>
              </a:rPr>
              <a:t>three exposures within a brand purchase cycle, or over a period of four or even eight weeks</a:t>
            </a:r>
          </a:p>
        </p:txBody>
      </p:sp>
      <p:sp>
        <p:nvSpPr>
          <p:cNvPr id="19" name="Text Box 21">
            <a:extLst>
              <a:ext uri="{FF2B5EF4-FFF2-40B4-BE49-F238E27FC236}">
                <a16:creationId xmlns:a16="http://schemas.microsoft.com/office/drawing/2014/main" xmlns="" id="{0C0BB080-45B9-41A9-903F-45B90018E0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1594" y="7692045"/>
            <a:ext cx="7620000" cy="91855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 anchor="t"/>
          <a:lstStyle/>
          <a:p>
            <a:pPr>
              <a:spcAft>
                <a:spcPct val="50000"/>
              </a:spcAft>
            </a:pPr>
            <a:r>
              <a:rPr lang="en-US" sz="2400" dirty="0">
                <a:solidFill>
                  <a:schemeClr val="bg1">
                    <a:lumMod val="85000"/>
                  </a:schemeClr>
                </a:solidFill>
              </a:rPr>
              <a:t>Increasing frequency continues to build ad effectiveness at a lessening level, but with no evidence of decline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8703F653-8CD7-44AC-AB5F-94EA71312F5E}"/>
              </a:ext>
            </a:extLst>
          </p:cNvPr>
          <p:cNvSpPr txBox="1"/>
          <p:nvPr/>
        </p:nvSpPr>
        <p:spPr>
          <a:xfrm>
            <a:off x="10490994" y="8714601"/>
            <a:ext cx="495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rgbClr val="595959"/>
                </a:solidFill>
              </a:rPr>
              <a:t>Source: RAB analysis of Mike Naples’ </a:t>
            </a:r>
            <a:r>
              <a:rPr lang="en-US" sz="1200" i="1" dirty="0">
                <a:solidFill>
                  <a:srgbClr val="595959"/>
                </a:solidFill>
              </a:rPr>
              <a:t>Effective Frequency</a:t>
            </a:r>
            <a:endParaRPr lang="en-US" sz="1200" dirty="0">
              <a:solidFill>
                <a:srgbClr val="595959"/>
              </a:solidFill>
            </a:endParaRPr>
          </a:p>
        </p:txBody>
      </p:sp>
      <p:sp>
        <p:nvSpPr>
          <p:cNvPr id="6" name="Text Box 21">
            <a:extLst>
              <a:ext uri="{FF2B5EF4-FFF2-40B4-BE49-F238E27FC236}">
                <a16:creationId xmlns:a16="http://schemas.microsoft.com/office/drawing/2014/main" xmlns="" id="{BA746D0B-17CC-447C-BBA2-51A0FE06D1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8394" y="3005050"/>
            <a:ext cx="4357352" cy="4191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 anchor="t"/>
          <a:lstStyle/>
          <a:p>
            <a:pPr>
              <a:spcAft>
                <a:spcPct val="50000"/>
              </a:spcAft>
            </a:pPr>
            <a:r>
              <a:rPr lang="en-US" sz="3200" b="1" dirty="0">
                <a:solidFill>
                  <a:schemeClr val="bg1"/>
                </a:solidFill>
              </a:rPr>
              <a:t>Once is not enough…</a:t>
            </a:r>
          </a:p>
        </p:txBody>
      </p:sp>
      <p:sp>
        <p:nvSpPr>
          <p:cNvPr id="13" name="Text Box 21">
            <a:extLst>
              <a:ext uri="{FF2B5EF4-FFF2-40B4-BE49-F238E27FC236}">
                <a16:creationId xmlns:a16="http://schemas.microsoft.com/office/drawing/2014/main" xmlns="" id="{DEA8B96F-E4B5-4BEA-B1AD-F7D6CFB2D8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02619" y="3739345"/>
            <a:ext cx="6553200" cy="10853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 anchor="t"/>
          <a:lstStyle/>
          <a:p>
            <a:pPr>
              <a:spcAft>
                <a:spcPct val="50000"/>
              </a:spcAft>
            </a:pPr>
            <a:r>
              <a:rPr lang="en-US" sz="2400" dirty="0">
                <a:solidFill>
                  <a:schemeClr val="bg1">
                    <a:lumMod val="85000"/>
                  </a:schemeClr>
                </a:solidFill>
              </a:rPr>
              <a:t>The weight of evidence suggests strongly that an exposure frequency of two within a purchase cycle is an effective level</a:t>
            </a:r>
          </a:p>
        </p:txBody>
      </p:sp>
      <p:sp>
        <p:nvSpPr>
          <p:cNvPr id="8" name="Text Box 21">
            <a:extLst>
              <a:ext uri="{FF2B5EF4-FFF2-40B4-BE49-F238E27FC236}">
                <a16:creationId xmlns:a16="http://schemas.microsoft.com/office/drawing/2014/main" xmlns="" id="{46CAF1DB-3FE4-4675-A1B9-C10F331AB7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02619" y="3243350"/>
            <a:ext cx="4324607" cy="4191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 anchor="t"/>
          <a:lstStyle/>
          <a:p>
            <a:pPr>
              <a:spcAft>
                <a:spcPct val="50000"/>
              </a:spcAft>
            </a:pPr>
            <a:r>
              <a:rPr lang="en-US" sz="3200" b="1" dirty="0">
                <a:solidFill>
                  <a:schemeClr val="bg1"/>
                </a:solidFill>
              </a:rPr>
              <a:t>Two may be enough…</a:t>
            </a:r>
          </a:p>
        </p:txBody>
      </p:sp>
      <p:sp>
        <p:nvSpPr>
          <p:cNvPr id="11" name="Text Box 21">
            <a:extLst>
              <a:ext uri="{FF2B5EF4-FFF2-40B4-BE49-F238E27FC236}">
                <a16:creationId xmlns:a16="http://schemas.microsoft.com/office/drawing/2014/main" xmlns="" id="{62C738B6-A76B-4FB1-97BF-5B2A17033D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8394" y="3512125"/>
            <a:ext cx="6705600" cy="4191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 anchor="t"/>
          <a:lstStyle/>
          <a:p>
            <a:pPr>
              <a:spcAft>
                <a:spcPct val="50000"/>
              </a:spcAft>
            </a:pPr>
            <a:r>
              <a:rPr lang="en-US" sz="2400" dirty="0">
                <a:solidFill>
                  <a:schemeClr val="bg1">
                    <a:lumMod val="85000"/>
                  </a:schemeClr>
                </a:solidFill>
              </a:rPr>
              <a:t>One exposure within a purchase cycle has little or no effect in all but a minority of circumstances</a:t>
            </a:r>
          </a:p>
        </p:txBody>
      </p:sp>
    </p:spTree>
    <p:extLst>
      <p:ext uri="{BB962C8B-B14F-4D97-AF65-F5344CB8AC3E}">
        <p14:creationId xmlns:p14="http://schemas.microsoft.com/office/powerpoint/2010/main" val="1890391874"/>
      </p:ext>
    </p:extLst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223505322"/>
              </p:ext>
            </p:extLst>
          </p:nvPr>
        </p:nvGraphicFramePr>
        <p:xfrm>
          <a:off x="763601" y="2908639"/>
          <a:ext cx="14630400" cy="5263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Text Placeholder 4"/>
          <p:cNvSpPr txBox="1">
            <a:spLocks/>
          </p:cNvSpPr>
          <p:nvPr/>
        </p:nvSpPr>
        <p:spPr>
          <a:xfrm>
            <a:off x="3164905" y="8066363"/>
            <a:ext cx="9874556" cy="468037"/>
          </a:xfrm>
          <a:prstGeom prst="rect">
            <a:avLst/>
          </a:prstGeom>
        </p:spPr>
        <p:txBody>
          <a:bodyPr lIns="162533" tIns="81266" rIns="162533" bIns="81266"/>
          <a:lstStyle>
            <a:lvl1pPr marL="457200" indent="-457200" algn="l" defTabSz="457200" rtl="0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5F5F5F"/>
              </a:buClr>
              <a:buFont typeface="Arial" pitchFamily="34" charset="0"/>
              <a:buChar char="•"/>
              <a:defRPr kern="120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lvl1pPr>
            <a:lvl2pPr marL="908050" indent="-457200" algn="l" defTabSz="457200" rtl="0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5F5F5F"/>
              </a:buClr>
              <a:buFont typeface="Arial" pitchFamily="34" charset="0"/>
              <a:buChar char="•"/>
              <a:defRPr sz="1600" kern="120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lvl2pPr>
            <a:lvl3pPr marL="1371600" indent="-457200" algn="l" defTabSz="457200" rtl="0" eaLnBrk="1" fontAlgn="base" hangingPunct="1">
              <a:spcBef>
                <a:spcPts val="700"/>
              </a:spcBef>
              <a:spcAft>
                <a:spcPct val="0"/>
              </a:spcAft>
              <a:buClr>
                <a:srgbClr val="5F5F5F"/>
              </a:buClr>
              <a:buFont typeface="Arial" pitchFamily="34" charset="0"/>
              <a:buChar char="•"/>
              <a:defRPr sz="1400" kern="120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lvl3pPr>
            <a:lvl4pPr marL="1825625" indent="-454025" algn="l" defTabSz="457200" rtl="0" eaLnBrk="1" fontAlgn="base" hangingPunct="1">
              <a:spcBef>
                <a:spcPts val="700"/>
              </a:spcBef>
              <a:spcAft>
                <a:spcPct val="0"/>
              </a:spcAft>
              <a:buClr>
                <a:srgbClr val="5F5F5F"/>
              </a:buClr>
              <a:buFont typeface="Arial" pitchFamily="34" charset="0"/>
              <a:buChar char="•"/>
              <a:defRPr sz="1200" kern="120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lvl4pPr>
            <a:lvl5pPr marL="2286000" indent="-457200" algn="l" defTabSz="457200" rtl="0" eaLnBrk="1" fontAlgn="base" hangingPunct="1">
              <a:spcBef>
                <a:spcPts val="700"/>
              </a:spcBef>
              <a:spcAft>
                <a:spcPct val="0"/>
              </a:spcAft>
              <a:buClr>
                <a:srgbClr val="5F5F5F"/>
              </a:buClr>
              <a:buFont typeface="Arial" pitchFamily="34" charset="0"/>
              <a:buChar char="•"/>
              <a:defRPr sz="1200" kern="120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Gill Sans" charset="0"/>
              </a:rPr>
              <a:t>Q. </a:t>
            </a:r>
            <a:r>
              <a:rPr lang="en-US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Gill Sans" charset="0"/>
              </a:rPr>
              <a:t>Which of the following actions, if any, did you take after hearing the store ads?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757178" y="8657433"/>
            <a:ext cx="3382950" cy="410368"/>
          </a:xfrm>
          <a:prstGeom prst="rect">
            <a:avLst/>
          </a:prstGeom>
        </p:spPr>
        <p:txBody>
          <a:bodyPr lIns="162533" tIns="81266" rIns="162533" bIns="81266"/>
          <a:lstStyle>
            <a:defPPr>
              <a:defRPr lang="en-US"/>
            </a:defPPr>
            <a:lvl1pPr indent="0" fontAlgn="base">
              <a:spcBef>
                <a:spcPts val="800"/>
              </a:spcBef>
              <a:spcAft>
                <a:spcPct val="0"/>
              </a:spcAft>
              <a:buClr>
                <a:srgbClr val="5F5F5F"/>
              </a:buClr>
              <a:buFont typeface="Arial" pitchFamily="34" charset="0"/>
              <a:buNone/>
              <a:defRPr sz="900" b="1">
                <a:solidFill>
                  <a:srgbClr val="5F5F5F"/>
                </a:solidFill>
              </a:defRPr>
            </a:lvl1pPr>
            <a:lvl2pPr marL="908050" indent="-457200" fontAlgn="base">
              <a:spcBef>
                <a:spcPts val="800"/>
              </a:spcBef>
              <a:spcAft>
                <a:spcPct val="0"/>
              </a:spcAft>
              <a:buClr>
                <a:srgbClr val="5F5F5F"/>
              </a:buClr>
              <a:buFont typeface="Arial" pitchFamily="34" charset="0"/>
              <a:buChar char="•"/>
              <a:defRPr sz="1600">
                <a:solidFill>
                  <a:srgbClr val="5F5F5F"/>
                </a:solidFill>
              </a:defRPr>
            </a:lvl2pPr>
            <a:lvl3pPr marL="1371600" indent="-457200" fontAlgn="base">
              <a:spcBef>
                <a:spcPts val="700"/>
              </a:spcBef>
              <a:spcAft>
                <a:spcPct val="0"/>
              </a:spcAft>
              <a:buClr>
                <a:srgbClr val="5F5F5F"/>
              </a:buClr>
              <a:buFont typeface="Arial" pitchFamily="34" charset="0"/>
              <a:buChar char="•"/>
              <a:defRPr sz="1400">
                <a:solidFill>
                  <a:srgbClr val="5F5F5F"/>
                </a:solidFill>
              </a:defRPr>
            </a:lvl3pPr>
            <a:lvl4pPr marL="1825625" indent="-454025" fontAlgn="base">
              <a:spcBef>
                <a:spcPts val="700"/>
              </a:spcBef>
              <a:spcAft>
                <a:spcPct val="0"/>
              </a:spcAft>
              <a:buClr>
                <a:srgbClr val="5F5F5F"/>
              </a:buClr>
              <a:buFont typeface="Arial" pitchFamily="34" charset="0"/>
              <a:buChar char="•"/>
              <a:defRPr sz="1200">
                <a:solidFill>
                  <a:srgbClr val="5F5F5F"/>
                </a:solidFill>
              </a:defRPr>
            </a:lvl4pPr>
            <a:lvl5pPr marL="2286000" indent="-457200" fontAlgn="base">
              <a:spcBef>
                <a:spcPts val="700"/>
              </a:spcBef>
              <a:spcAft>
                <a:spcPct val="0"/>
              </a:spcAft>
              <a:buClr>
                <a:srgbClr val="5F5F5F"/>
              </a:buClr>
              <a:buFont typeface="Arial" pitchFamily="34" charset="0"/>
              <a:buChar char="•"/>
              <a:defRPr sz="1200">
                <a:solidFill>
                  <a:srgbClr val="5F5F5F"/>
                </a:solidFill>
              </a:defRPr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pPr algn="r" defTabSz="914290"/>
            <a:r>
              <a:rPr lang="en-US" sz="1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Total 898; 2016 Study</a:t>
            </a:r>
          </a:p>
        </p:txBody>
      </p:sp>
      <p:pic>
        <p:nvPicPr>
          <p:cNvPr id="25" name="Picture 2" descr="Image result for nielsen 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7544" y="8614284"/>
            <a:ext cx="871251" cy="308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6" name="Group 25"/>
          <p:cNvGrpSpPr/>
          <p:nvPr/>
        </p:nvGrpSpPr>
        <p:grpSpPr>
          <a:xfrm>
            <a:off x="6985795" y="2357510"/>
            <a:ext cx="1784359" cy="1188720"/>
            <a:chOff x="3898900" y="2057400"/>
            <a:chExt cx="1784533" cy="1188720"/>
          </a:xfrm>
        </p:grpSpPr>
        <p:sp>
          <p:nvSpPr>
            <p:cNvPr id="27" name="Oval 26"/>
            <p:cNvSpPr/>
            <p:nvPr/>
          </p:nvSpPr>
          <p:spPr>
            <a:xfrm>
              <a:off x="4188460" y="2057400"/>
              <a:ext cx="1188720" cy="118872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898900" y="2360172"/>
              <a:ext cx="1784533" cy="590331"/>
            </a:xfrm>
            <a:prstGeom prst="rect">
              <a:avLst/>
            </a:prstGeom>
            <a:noFill/>
          </p:spPr>
          <p:txBody>
            <a:bodyPr wrap="square" lIns="145160" tIns="72580" rIns="145160" bIns="72580" rtlCol="0" anchor="ctr">
              <a:spAutoFit/>
            </a:bodyPr>
            <a:lstStyle/>
            <a:p>
              <a:pPr algn="ctr" defTabSz="725664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8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+159%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2195770" y="2362200"/>
            <a:ext cx="1784359" cy="1188720"/>
            <a:chOff x="3898900" y="2057400"/>
            <a:chExt cx="1784533" cy="1188720"/>
          </a:xfrm>
        </p:grpSpPr>
        <p:sp>
          <p:nvSpPr>
            <p:cNvPr id="31" name="Oval 30"/>
            <p:cNvSpPr/>
            <p:nvPr/>
          </p:nvSpPr>
          <p:spPr>
            <a:xfrm>
              <a:off x="4188460" y="2057400"/>
              <a:ext cx="1188720" cy="118872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898900" y="2137888"/>
              <a:ext cx="1784533" cy="1034898"/>
            </a:xfrm>
            <a:prstGeom prst="rect">
              <a:avLst/>
            </a:prstGeom>
            <a:noFill/>
          </p:spPr>
          <p:txBody>
            <a:bodyPr wrap="square" lIns="145160" tIns="72580" rIns="145160" bIns="72580" rtlCol="0" anchor="ctr">
              <a:spAutoFit/>
            </a:bodyPr>
            <a:lstStyle/>
            <a:p>
              <a:pPr algn="ctr" defTabSz="725664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8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+21%</a:t>
              </a:r>
            </a:p>
            <a:p>
              <a:pPr algn="ctr" defTabSz="725664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Radio </a:t>
              </a:r>
            </a:p>
            <a:p>
              <a:pPr algn="ctr" defTabSz="725664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Advantage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572796" y="2814710"/>
            <a:ext cx="1784359" cy="1188720"/>
            <a:chOff x="3898900" y="2057400"/>
            <a:chExt cx="1784533" cy="1188720"/>
          </a:xfrm>
        </p:grpSpPr>
        <p:sp>
          <p:nvSpPr>
            <p:cNvPr id="34" name="Oval 33"/>
            <p:cNvSpPr/>
            <p:nvPr/>
          </p:nvSpPr>
          <p:spPr>
            <a:xfrm>
              <a:off x="4188460" y="2057400"/>
              <a:ext cx="1188720" cy="118872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898900" y="2360172"/>
              <a:ext cx="1784533" cy="590331"/>
            </a:xfrm>
            <a:prstGeom prst="rect">
              <a:avLst/>
            </a:prstGeom>
            <a:noFill/>
          </p:spPr>
          <p:txBody>
            <a:bodyPr wrap="square" lIns="145160" tIns="72580" rIns="145160" bIns="72580" rtlCol="0" anchor="ctr">
              <a:spAutoFit/>
            </a:bodyPr>
            <a:lstStyle/>
            <a:p>
              <a:pPr algn="ctr" defTabSz="725664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8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+75%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9392437" y="3043310"/>
            <a:ext cx="1784359" cy="1188720"/>
            <a:chOff x="3898900" y="2057400"/>
            <a:chExt cx="1784533" cy="1188720"/>
          </a:xfrm>
        </p:grpSpPr>
        <p:sp>
          <p:nvSpPr>
            <p:cNvPr id="37" name="Oval 36"/>
            <p:cNvSpPr/>
            <p:nvPr/>
          </p:nvSpPr>
          <p:spPr>
            <a:xfrm>
              <a:off x="4188460" y="2057400"/>
              <a:ext cx="1188720" cy="118872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898900" y="2360172"/>
              <a:ext cx="1784533" cy="590331"/>
            </a:xfrm>
            <a:prstGeom prst="rect">
              <a:avLst/>
            </a:prstGeom>
            <a:noFill/>
          </p:spPr>
          <p:txBody>
            <a:bodyPr wrap="square" lIns="145160" tIns="72580" rIns="145160" bIns="72580" rtlCol="0" anchor="ctr">
              <a:spAutoFit/>
            </a:bodyPr>
            <a:lstStyle/>
            <a:p>
              <a:pPr algn="ctr" defTabSz="725664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8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+41%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11813251" y="5212080"/>
            <a:ext cx="1784359" cy="1188720"/>
            <a:chOff x="3898900" y="2057400"/>
            <a:chExt cx="1784533" cy="1188720"/>
          </a:xfrm>
        </p:grpSpPr>
        <p:sp>
          <p:nvSpPr>
            <p:cNvPr id="40" name="Oval 39"/>
            <p:cNvSpPr/>
            <p:nvPr/>
          </p:nvSpPr>
          <p:spPr>
            <a:xfrm>
              <a:off x="4188460" y="2057400"/>
              <a:ext cx="1188720" cy="118872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898900" y="2360172"/>
              <a:ext cx="1784533" cy="590331"/>
            </a:xfrm>
            <a:prstGeom prst="rect">
              <a:avLst/>
            </a:prstGeom>
            <a:noFill/>
          </p:spPr>
          <p:txBody>
            <a:bodyPr wrap="square" lIns="145160" tIns="72580" rIns="145160" bIns="72580" rtlCol="0" anchor="ctr">
              <a:spAutoFit/>
            </a:bodyPr>
            <a:lstStyle/>
            <a:p>
              <a:pPr algn="ctr" defTabSz="725664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8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+100%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14207211" y="5341035"/>
            <a:ext cx="1784359" cy="1188720"/>
            <a:chOff x="3898900" y="2057400"/>
            <a:chExt cx="1784533" cy="1188720"/>
          </a:xfrm>
        </p:grpSpPr>
        <p:sp>
          <p:nvSpPr>
            <p:cNvPr id="43" name="Oval 42"/>
            <p:cNvSpPr/>
            <p:nvPr/>
          </p:nvSpPr>
          <p:spPr>
            <a:xfrm>
              <a:off x="4188460" y="2057400"/>
              <a:ext cx="1188720" cy="118872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898900" y="2360172"/>
              <a:ext cx="1784533" cy="590331"/>
            </a:xfrm>
            <a:prstGeom prst="rect">
              <a:avLst/>
            </a:prstGeom>
            <a:noFill/>
          </p:spPr>
          <p:txBody>
            <a:bodyPr wrap="square" lIns="145160" tIns="72580" rIns="145160" bIns="72580" rtlCol="0" anchor="ctr">
              <a:spAutoFit/>
            </a:bodyPr>
            <a:lstStyle/>
            <a:p>
              <a:pPr algn="ctr" defTabSz="725664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8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+300%</a:t>
              </a:r>
            </a:p>
          </p:txBody>
        </p:sp>
      </p:grpSp>
      <p:sp>
        <p:nvSpPr>
          <p:cNvPr id="45" name="Title 1">
            <a:extLst>
              <a:ext uri="{FF2B5EF4-FFF2-40B4-BE49-F238E27FC236}">
                <a16:creationId xmlns:a16="http://schemas.microsoft.com/office/drawing/2014/main" xmlns="" id="{DCD11A28-FBE1-4268-B8B5-24F6FF7EB0F3}"/>
              </a:ext>
            </a:extLst>
          </p:cNvPr>
          <p:cNvSpPr txBox="1">
            <a:spLocks/>
          </p:cNvSpPr>
          <p:nvPr/>
        </p:nvSpPr>
        <p:spPr bwMode="auto">
          <a:xfrm>
            <a:off x="677090" y="440271"/>
            <a:ext cx="15163175" cy="778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62552" tIns="81275" rIns="162552" bIns="81275" numCol="1" rtlCol="0" anchor="ctr" anchorCtr="0" compatLnSpc="1">
            <a:prstTxWarp prst="textNoShape">
              <a:avLst/>
            </a:prstTxWarp>
            <a:noAutofit/>
          </a:bodyPr>
          <a:lstStyle>
            <a:lvl1pPr algn="l" defTabSz="725348" rtl="0" fontAlgn="base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chemeClr val="tx2"/>
                </a:solidFill>
                <a:latin typeface="Arial"/>
                <a:ea typeface="+mj-ea"/>
                <a:cs typeface="Arial"/>
              </a:defRPr>
            </a:lvl1pPr>
            <a:lvl2pPr algn="l" defTabSz="725348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5CB9"/>
                </a:solidFill>
                <a:latin typeface="Arial" charset="0"/>
                <a:cs typeface="Arial" charset="0"/>
              </a:defRPr>
            </a:lvl2pPr>
            <a:lvl3pPr algn="l" defTabSz="725348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5CB9"/>
                </a:solidFill>
                <a:latin typeface="Arial" charset="0"/>
                <a:cs typeface="Arial" charset="0"/>
              </a:defRPr>
            </a:lvl3pPr>
            <a:lvl4pPr algn="l" defTabSz="725348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5CB9"/>
                </a:solidFill>
                <a:latin typeface="Arial" charset="0"/>
                <a:cs typeface="Arial" charset="0"/>
              </a:defRPr>
            </a:lvl4pPr>
            <a:lvl5pPr algn="l" defTabSz="725348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5CB9"/>
                </a:solidFill>
                <a:latin typeface="Arial" charset="0"/>
                <a:cs typeface="Arial" charset="0"/>
              </a:defRPr>
            </a:lvl5pPr>
            <a:lvl6pPr marL="457111" algn="l" defTabSz="725348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5CB9"/>
                </a:solidFill>
                <a:latin typeface="Arial" charset="0"/>
                <a:cs typeface="Arial" charset="0"/>
              </a:defRPr>
            </a:lvl6pPr>
            <a:lvl7pPr marL="914223" algn="l" defTabSz="725348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5CB9"/>
                </a:solidFill>
                <a:latin typeface="Arial" charset="0"/>
                <a:cs typeface="Arial" charset="0"/>
              </a:defRPr>
            </a:lvl7pPr>
            <a:lvl8pPr marL="1371336" algn="l" defTabSz="725348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5CB9"/>
                </a:solidFill>
                <a:latin typeface="Arial" charset="0"/>
                <a:cs typeface="Arial" charset="0"/>
              </a:defRPr>
            </a:lvl8pPr>
            <a:lvl9pPr marL="1828447" algn="l" defTabSz="725348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5CB9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sz="4200" dirty="0"/>
              <a:t>RECALL OF 3+ RADIO ADS DRIVES SIGNIFICANT RESULTS FOR RETAILERS</a:t>
            </a:r>
            <a:endParaRPr lang="en-US" sz="4200" dirty="0"/>
          </a:p>
        </p:txBody>
      </p:sp>
      <p:sp>
        <p:nvSpPr>
          <p:cNvPr id="46" name="Title 1">
            <a:extLst>
              <a:ext uri="{FF2B5EF4-FFF2-40B4-BE49-F238E27FC236}">
                <a16:creationId xmlns:a16="http://schemas.microsoft.com/office/drawing/2014/main" xmlns="" id="{60370510-B2E7-4A37-AA75-491547B04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3594" y="1600200"/>
            <a:ext cx="13683149" cy="778933"/>
          </a:xfrm>
        </p:spPr>
        <p:txBody>
          <a:bodyPr vert="horz" lIns="162533" tIns="81266" rIns="162533" bIns="81266" rtlCol="0" anchor="ctr">
            <a:noAutofit/>
          </a:bodyPr>
          <a:lstStyle/>
          <a:p>
            <a:r>
              <a:rPr lang="en-GB" sz="3200" dirty="0">
                <a:solidFill>
                  <a:srgbClr val="595959"/>
                </a:solidFill>
              </a:rPr>
              <a:t>Radio is a powerful purchase driver for both online and in-store actions</a:t>
            </a:r>
            <a:endParaRPr lang="en-US" sz="3200"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877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228" y="258048"/>
            <a:ext cx="15464191" cy="1173127"/>
          </a:xfrm>
        </p:spPr>
        <p:txBody>
          <a:bodyPr>
            <a:noAutofit/>
          </a:bodyPr>
          <a:lstStyle/>
          <a:p>
            <a:r>
              <a:rPr lang="en-US" sz="4200" dirty="0">
                <a:solidFill>
                  <a:srgbClr val="005CB9"/>
                </a:solidFill>
              </a:rPr>
              <a:t>FREQUENCY DETERMINATION SHOULD MATCH THE SCHEDULE TO THE TASK</a:t>
            </a:r>
            <a:endParaRPr lang="en-US" sz="4200" dirty="0"/>
          </a:p>
        </p:txBody>
      </p:sp>
      <p:sp>
        <p:nvSpPr>
          <p:cNvPr id="17" name="Text Box 21"/>
          <p:cNvSpPr txBox="1">
            <a:spLocks noChangeArrowheads="1"/>
          </p:cNvSpPr>
          <p:nvPr/>
        </p:nvSpPr>
        <p:spPr bwMode="auto">
          <a:xfrm>
            <a:off x="806669" y="1790700"/>
            <a:ext cx="146304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/>
          <a:lstStyle/>
          <a:p>
            <a:pPr>
              <a:spcAft>
                <a:spcPct val="50000"/>
              </a:spcAft>
            </a:pPr>
            <a:r>
              <a:rPr lang="en-US" sz="3400" dirty="0">
                <a:solidFill>
                  <a:srgbClr val="595959"/>
                </a:solidFill>
              </a:rPr>
              <a:t/>
            </a:r>
            <a:br>
              <a:rPr lang="en-US" sz="3400" dirty="0">
                <a:solidFill>
                  <a:srgbClr val="595959"/>
                </a:solidFill>
              </a:rPr>
            </a:br>
            <a:r>
              <a:rPr lang="en-US" sz="3400" dirty="0">
                <a:solidFill>
                  <a:srgbClr val="595959"/>
                </a:solidFill>
              </a:rPr>
              <a:t/>
            </a:r>
            <a:br>
              <a:rPr lang="en-US" sz="3400" dirty="0">
                <a:solidFill>
                  <a:srgbClr val="595959"/>
                </a:solidFill>
              </a:rPr>
            </a:br>
            <a:r>
              <a:rPr lang="en-US" sz="3400" dirty="0">
                <a:solidFill>
                  <a:srgbClr val="595959"/>
                </a:solidFill>
              </a:rPr>
              <a:t>Appropriate effective frequency level for a single-message spot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3240954"/>
              </p:ext>
            </p:extLst>
          </p:nvPr>
        </p:nvGraphicFramePr>
        <p:xfrm>
          <a:off x="508794" y="2438400"/>
          <a:ext cx="15163800" cy="54216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12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5491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581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80268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</a:rPr>
                        <a:t>2+</a:t>
                      </a:r>
                    </a:p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Within Selling Cycle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</a:rPr>
                        <a:t>4+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Within Selling</a:t>
                      </a:r>
                      <a:r>
                        <a:rPr lang="en-US" sz="2400" baseline="0" dirty="0">
                          <a:solidFill>
                            <a:schemeClr val="bg1"/>
                          </a:solidFill>
                        </a:rPr>
                        <a:t> Cycle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</a:rPr>
                        <a:t>6+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Within Selling Cycle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2224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2"/>
                          </a:solidFill>
                        </a:rPr>
                        <a:t>Role of Advertising</a:t>
                      </a:r>
                    </a:p>
                    <a:p>
                      <a:pPr algn="ctr"/>
                      <a:r>
                        <a:rPr lang="en-US" sz="2400" b="0" i="1" dirty="0">
                          <a:solidFill>
                            <a:schemeClr val="tx2"/>
                          </a:solidFill>
                        </a:rPr>
                        <a:t>What?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33363" indent="-233363" algn="l"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2200" dirty="0">
                          <a:solidFill>
                            <a:srgbClr val="595959"/>
                          </a:solidFill>
                        </a:rPr>
                        <a:t>Maintain awareness</a:t>
                      </a:r>
                    </a:p>
                    <a:p>
                      <a:pPr marL="233363" indent="-233363" algn="l"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2200" dirty="0">
                          <a:solidFill>
                            <a:srgbClr val="595959"/>
                          </a:solidFill>
                        </a:rPr>
                        <a:t>Maintain</a:t>
                      </a:r>
                      <a:r>
                        <a:rPr lang="en-US" sz="2200" baseline="0" dirty="0">
                          <a:solidFill>
                            <a:srgbClr val="595959"/>
                          </a:solidFill>
                        </a:rPr>
                        <a:t> attitude</a:t>
                      </a:r>
                      <a:endParaRPr lang="en-US" sz="2200" dirty="0">
                        <a:solidFill>
                          <a:srgbClr val="595959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33363" indent="-233363" algn="l"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2200" dirty="0">
                          <a:solidFill>
                            <a:srgbClr val="595959"/>
                          </a:solidFill>
                        </a:rPr>
                        <a:t>Create/increase awareness</a:t>
                      </a:r>
                    </a:p>
                    <a:p>
                      <a:pPr marL="233363" indent="-233363" algn="l"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2200" dirty="0">
                          <a:solidFill>
                            <a:srgbClr val="595959"/>
                          </a:solidFill>
                        </a:rPr>
                        <a:t>Strengthen attitudes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00200" indent="-1600200" algn="l" defTabSz="1103313"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Char char="§"/>
                      </a:pPr>
                      <a:endParaRPr lang="en-US" sz="2200" baseline="0" dirty="0">
                        <a:solidFill>
                          <a:srgbClr val="595959"/>
                        </a:solidFill>
                      </a:endParaRPr>
                    </a:p>
                    <a:p>
                      <a:pPr marL="233363" indent="-233363" algn="l"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2200" baseline="0" dirty="0">
                          <a:solidFill>
                            <a:srgbClr val="595959"/>
                          </a:solidFill>
                        </a:rPr>
                        <a:t>Create attitudes</a:t>
                      </a:r>
                      <a:endParaRPr lang="en-US" sz="2200" dirty="0">
                        <a:solidFill>
                          <a:srgbClr val="595959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6422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2"/>
                          </a:solidFill>
                        </a:rPr>
                        <a:t>Content of Advertising</a:t>
                      </a:r>
                    </a:p>
                    <a:p>
                      <a:pPr algn="ctr"/>
                      <a:r>
                        <a:rPr lang="en-US" sz="2400" b="0" i="1" dirty="0">
                          <a:solidFill>
                            <a:schemeClr val="tx2"/>
                          </a:solidFill>
                        </a:rPr>
                        <a:t>How</a:t>
                      </a:r>
                      <a:r>
                        <a:rPr lang="en-US" sz="2400" b="0" dirty="0">
                          <a:solidFill>
                            <a:schemeClr val="tx2"/>
                          </a:solidFill>
                        </a:rPr>
                        <a:t>?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233363" indent="-233363" algn="l">
                        <a:spcBef>
                          <a:spcPts val="6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2200" dirty="0">
                          <a:solidFill>
                            <a:srgbClr val="595959"/>
                          </a:solidFill>
                        </a:rPr>
                        <a:t>Known campaign</a:t>
                      </a:r>
                    </a:p>
                    <a:p>
                      <a:pPr marL="233363" indent="-233363" algn="l">
                        <a:spcBef>
                          <a:spcPts val="6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buChar char="§"/>
                      </a:pPr>
                      <a:endParaRPr lang="en-US" sz="2200" dirty="0">
                        <a:solidFill>
                          <a:srgbClr val="595959"/>
                        </a:solidFill>
                      </a:endParaRPr>
                    </a:p>
                    <a:p>
                      <a:pPr marL="233363" indent="-233363" algn="l">
                        <a:spcBef>
                          <a:spcPts val="6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2200" dirty="0">
                          <a:solidFill>
                            <a:srgbClr val="595959"/>
                          </a:solidFill>
                        </a:rPr>
                        <a:t>Unique</a:t>
                      </a:r>
                      <a:r>
                        <a:rPr lang="en-US" sz="2200" baseline="0" dirty="0">
                          <a:solidFill>
                            <a:srgbClr val="595959"/>
                          </a:solidFill>
                        </a:rPr>
                        <a:t> &amp; newsworthy</a:t>
                      </a:r>
                      <a:endParaRPr lang="en-US" sz="2200" dirty="0">
                        <a:solidFill>
                          <a:srgbClr val="595959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233363" indent="-233363" algn="l">
                        <a:spcBef>
                          <a:spcPts val="6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2200" dirty="0">
                          <a:solidFill>
                            <a:srgbClr val="595959"/>
                          </a:solidFill>
                        </a:rPr>
                        <a:t>New campaign</a:t>
                      </a:r>
                    </a:p>
                    <a:p>
                      <a:pPr marL="233363" indent="-233363" algn="l">
                        <a:spcBef>
                          <a:spcPts val="6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2200" dirty="0">
                          <a:solidFill>
                            <a:srgbClr val="595959"/>
                          </a:solidFill>
                        </a:rPr>
                        <a:t>Simple message</a:t>
                      </a:r>
                    </a:p>
                    <a:p>
                      <a:pPr marL="342900" indent="-342900" algn="l">
                        <a:spcBef>
                          <a:spcPts val="6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buChar char="§"/>
                      </a:pPr>
                      <a:endParaRPr lang="en-US" sz="2200" dirty="0">
                        <a:solidFill>
                          <a:srgbClr val="595959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spcBef>
                          <a:spcPts val="6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buChar char="§"/>
                      </a:pPr>
                      <a:endParaRPr lang="en-US" sz="2200" dirty="0">
                        <a:solidFill>
                          <a:srgbClr val="595959"/>
                        </a:solidFill>
                      </a:endParaRPr>
                    </a:p>
                    <a:p>
                      <a:pPr marL="233363" indent="-233363" algn="l">
                        <a:spcBef>
                          <a:spcPts val="6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2200" dirty="0">
                          <a:solidFill>
                            <a:srgbClr val="595959"/>
                          </a:solidFill>
                        </a:rPr>
                        <a:t>Complex message</a:t>
                      </a:r>
                    </a:p>
                    <a:p>
                      <a:pPr marL="342900" indent="-342900" algn="l">
                        <a:spcBef>
                          <a:spcPts val="6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buChar char="§"/>
                      </a:pPr>
                      <a:endParaRPr lang="en-US" sz="2200" dirty="0">
                        <a:solidFill>
                          <a:srgbClr val="595959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2224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2"/>
                          </a:solidFill>
                        </a:rPr>
                        <a:t>Advertising Environment</a:t>
                      </a:r>
                    </a:p>
                    <a:p>
                      <a:pPr algn="ctr"/>
                      <a:r>
                        <a:rPr lang="en-US" sz="2400" b="0" i="1" dirty="0">
                          <a:solidFill>
                            <a:schemeClr val="tx2"/>
                          </a:solidFill>
                        </a:rPr>
                        <a:t>Where</a:t>
                      </a:r>
                      <a:r>
                        <a:rPr lang="en-US" sz="2400" b="0" dirty="0">
                          <a:solidFill>
                            <a:schemeClr val="tx2"/>
                          </a:solidFill>
                        </a:rPr>
                        <a:t>?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33363" indent="-233363" algn="l">
                        <a:lnSpc>
                          <a:spcPct val="90000"/>
                        </a:lnSpc>
                        <a:buClr>
                          <a:schemeClr val="tx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2200" dirty="0">
                          <a:solidFill>
                            <a:srgbClr val="595959"/>
                          </a:solidFill>
                        </a:rPr>
                        <a:t>Low level</a:t>
                      </a:r>
                      <a:r>
                        <a:rPr lang="en-US" sz="2200" baseline="0" dirty="0">
                          <a:solidFill>
                            <a:srgbClr val="595959"/>
                          </a:solidFill>
                        </a:rPr>
                        <a:t> of competitive noise</a:t>
                      </a:r>
                      <a:endParaRPr lang="en-US" sz="2200" dirty="0">
                        <a:solidFill>
                          <a:srgbClr val="595959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33363" indent="-233363" algn="l">
                        <a:lnSpc>
                          <a:spcPct val="90000"/>
                        </a:lnSpc>
                        <a:buClr>
                          <a:schemeClr val="tx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2200" dirty="0">
                          <a:solidFill>
                            <a:srgbClr val="595959"/>
                          </a:solidFill>
                        </a:rPr>
                        <a:t>Moderate level of competitive noise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33363" indent="-233363" algn="l">
                        <a:lnSpc>
                          <a:spcPct val="90000"/>
                        </a:lnSpc>
                        <a:buClr>
                          <a:schemeClr val="tx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2200" dirty="0">
                          <a:solidFill>
                            <a:srgbClr val="595959"/>
                          </a:solidFill>
                        </a:rPr>
                        <a:t>High level</a:t>
                      </a:r>
                      <a:r>
                        <a:rPr lang="en-US" sz="2200" baseline="0" dirty="0">
                          <a:solidFill>
                            <a:srgbClr val="595959"/>
                          </a:solidFill>
                        </a:rPr>
                        <a:t> of competitive noise</a:t>
                      </a:r>
                      <a:endParaRPr lang="en-US" sz="2200" dirty="0">
                        <a:solidFill>
                          <a:srgbClr val="595959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0175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2"/>
                          </a:solidFill>
                        </a:rPr>
                        <a:t>Other Factors</a:t>
                      </a:r>
                      <a:r>
                        <a:rPr lang="en-US" sz="2400" b="1" baseline="0" dirty="0">
                          <a:solidFill>
                            <a:schemeClr val="tx2"/>
                          </a:solidFill>
                        </a:rPr>
                        <a:t> Unique </a:t>
                      </a:r>
                    </a:p>
                    <a:p>
                      <a:pPr algn="ctr"/>
                      <a:r>
                        <a:rPr lang="en-US" sz="2400" b="1" baseline="0" dirty="0">
                          <a:solidFill>
                            <a:schemeClr val="tx2"/>
                          </a:solidFill>
                        </a:rPr>
                        <a:t>to Brand Situation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233363" indent="-233363" algn="l"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tx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2200" dirty="0">
                          <a:solidFill>
                            <a:srgbClr val="595959"/>
                          </a:solidFill>
                        </a:rPr>
                        <a:t>High total brand awareness</a:t>
                      </a:r>
                    </a:p>
                    <a:p>
                      <a:pPr marL="233363" indent="-233363" algn="l">
                        <a:lnSpc>
                          <a:spcPct val="90000"/>
                        </a:lnSpc>
                        <a:spcBef>
                          <a:spcPts val="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2200" dirty="0">
                          <a:solidFill>
                            <a:srgbClr val="595959"/>
                          </a:solidFill>
                        </a:rPr>
                        <a:t>Low brand </a:t>
                      </a:r>
                      <a:r>
                        <a:rPr lang="en-US" sz="2200" baseline="0" dirty="0">
                          <a:solidFill>
                            <a:srgbClr val="595959"/>
                          </a:solidFill>
                        </a:rPr>
                        <a:t>loyalty among users of competitive brands</a:t>
                      </a:r>
                      <a:endParaRPr lang="en-US" sz="2200" dirty="0">
                        <a:solidFill>
                          <a:srgbClr val="595959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1485900" indent="-1485900" algn="l">
                        <a:spcBef>
                          <a:spcPts val="6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buChar char="§"/>
                      </a:pPr>
                      <a:endParaRPr lang="en-US" sz="2200" dirty="0">
                        <a:solidFill>
                          <a:srgbClr val="595959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233363" indent="-233363" algn="l">
                        <a:spcBef>
                          <a:spcPts val="6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2200" dirty="0">
                          <a:solidFill>
                            <a:srgbClr val="595959"/>
                          </a:solidFill>
                        </a:rPr>
                        <a:t>Low interest category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280216" y="8686800"/>
            <a:ext cx="21637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rgbClr val="595959"/>
                </a:solidFill>
              </a:rPr>
              <a:t>Source: FCB Research</a:t>
            </a:r>
          </a:p>
        </p:txBody>
      </p:sp>
    </p:spTree>
    <p:extLst>
      <p:ext uri="{BB962C8B-B14F-4D97-AF65-F5344CB8AC3E}">
        <p14:creationId xmlns:p14="http://schemas.microsoft.com/office/powerpoint/2010/main" val="3502979839"/>
      </p:ext>
    </p:extLst>
  </p:cSld>
  <p:clrMapOvr>
    <a:masterClrMapping/>
  </p:clrMapOvr>
  <p:transition spd="med">
    <p:wipe dir="r"/>
  </p:transition>
</p:sld>
</file>

<file path=ppt/theme/theme1.xml><?xml version="1.0" encoding="utf-8"?>
<a:theme xmlns:a="http://schemas.openxmlformats.org/drawingml/2006/main" name="KRG_letterbox_opt1">
  <a:themeElements>
    <a:clrScheme name="New Colors 2">
      <a:dk1>
        <a:sysClr val="windowText" lastClr="000000"/>
      </a:dk1>
      <a:lt1>
        <a:sysClr val="window" lastClr="FFFFFF"/>
      </a:lt1>
      <a:dk2>
        <a:srgbClr val="2460AA"/>
      </a:dk2>
      <a:lt2>
        <a:srgbClr val="EEECE1"/>
      </a:lt2>
      <a:accent1>
        <a:srgbClr val="2460AA"/>
      </a:accent1>
      <a:accent2>
        <a:srgbClr val="0D7A8C"/>
      </a:accent2>
      <a:accent3>
        <a:srgbClr val="009280"/>
      </a:accent3>
      <a:accent4>
        <a:srgbClr val="6AC62E"/>
      </a:accent4>
      <a:accent5>
        <a:srgbClr val="BECC0D"/>
      </a:accent5>
      <a:accent6>
        <a:srgbClr val="EACE0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KRG_letterbox_opt1</Template>
  <TotalTime>8201</TotalTime>
  <Words>313</Words>
  <Application>Microsoft Office PowerPoint</Application>
  <PresentationFormat>Custom</PresentationFormat>
  <Paragraphs>61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KRG_letterbox_opt1</vt:lpstr>
      <vt:lpstr>FREQUENCY IS KEY TO EFFECTIVENESS</vt:lpstr>
      <vt:lpstr>Radio is a powerful purchase driver for both online and in-store actions</vt:lpstr>
      <vt:lpstr>FREQUENCY DETERMINATION SHOULD MATCH THE SCHEDULE TO THE TASK</vt:lpstr>
    </vt:vector>
  </TitlesOfParts>
  <Company>Katz Media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TWO LINE TITLE FOR INTRO SLIDE IN ARIAL 44PT</dc:title>
  <dc:creator>Katz Media Group</dc:creator>
  <cp:lastModifiedBy>Christine Travaglini</cp:lastModifiedBy>
  <cp:revision>177</cp:revision>
  <cp:lastPrinted>2017-02-09T23:14:39Z</cp:lastPrinted>
  <dcterms:created xsi:type="dcterms:W3CDTF">2015-03-09T20:34:37Z</dcterms:created>
  <dcterms:modified xsi:type="dcterms:W3CDTF">2018-04-12T18:35:29Z</dcterms:modified>
</cp:coreProperties>
</file>