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7" r:id="rId3"/>
    <p:sldId id="258" r:id="rId4"/>
    <p:sldId id="259" r:id="rId5"/>
    <p:sldId id="260" r:id="rId6"/>
    <p:sldId id="261" r:id="rId7"/>
    <p:sldId id="262" r:id="rId8"/>
    <p:sldId id="405" r:id="rId9"/>
    <p:sldId id="264" r:id="rId10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5A9A4-3388-45D2-AB22-0D530879F9E4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27CBF-FE95-4F93-9002-2323E67C0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17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5288" y="692150"/>
            <a:ext cx="6159500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475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C2C87F-073A-0549-92EC-72A20004E07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6351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4EACE-EA1A-4704-831B-839B245B4C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5E9343-2E00-44A1-A3E0-28ED7B07CF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4E82B-35E2-45A5-B5F3-FE4F2DC74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65F-810F-4BA3-A6ED-B33E867C053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6D555-601A-4382-9E80-8B0595821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CF924-D776-4ABF-8B59-899F3D836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58BC-FF86-48A5-AFB6-C642A49CC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43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48A7B-38B3-440C-9EDE-6C6770725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2CCC68-063F-4026-8679-74BCC0162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6A28E-37A5-49E0-8F6E-213AC5C76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65F-810F-4BA3-A6ED-B33E867C053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40993-7B99-4C26-9885-30F990B61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CB738-AB5B-4425-B1AA-A9B1BDAA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58BC-FF86-48A5-AFB6-C642A49CC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4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A26D5D-F0CB-446A-810B-2AF6D36248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1F8566-67A9-420F-A285-F05DAE97A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9868F-2AA0-4B96-8D7D-1BECE62A1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65F-810F-4BA3-A6ED-B33E867C053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97D27-7F46-42C2-BDF6-4CA4E297B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D6759-1FEB-4E68-B78E-3FB2383E2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58BC-FF86-48A5-AFB6-C642A49CC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11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3837-9D34-408C-BE87-C6FEDED78FCC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7133-9824-F347-B361-58330DFC74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971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C278-0CCF-453B-9342-2EF49995C4BE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400799"/>
            <a:ext cx="2844800" cy="365125"/>
          </a:xfrm>
        </p:spPr>
        <p:txBody>
          <a:bodyPr/>
          <a:lstStyle/>
          <a:p>
            <a:fld id="{12EC7133-9824-F347-B361-58330DFC74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86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6721-94F0-46A4-A0DE-9C4AD3A49540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7133-9824-F347-B361-58330DFC74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747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D5-29B8-4550-9201-3636CBE9A170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7133-9824-F347-B361-58330DFC74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82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62B5-1777-4622-BE15-E18EE0A0616C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7133-9824-F347-B361-58330DFC74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057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610B-6582-4076-95FB-E525CF645D9B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7133-9824-F347-B361-58330DFC74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049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F8A-AA4F-4AAD-B401-38B8CD250BBB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7133-9824-F347-B361-58330DFC74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993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C66A4-D747-4126-B935-EF19A5E458D3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7133-9824-F347-B361-58330DFC74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4ABD5-E7F6-4ACD-8148-1B30A2453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F4B4D-6C13-4244-B484-842E279F3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627FE-096F-4710-83EF-05C442EF1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65F-810F-4BA3-A6ED-B33E867C053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E4D6A-6549-4D00-9A75-EA88180B7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F3482-6F05-43AD-B4C7-E3A09B0F3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58BC-FF86-48A5-AFB6-C642A49CC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705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F869F-1A15-4C78-BCA1-CB0079BCFBCC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7133-9824-F347-B361-58330DFC74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8350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CDAAF-B60C-4AD3-8B8D-5339A38683E0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7133-9824-F347-B361-58330DFC74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0542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3541-FEA6-4249-A736-52C1F08A9C9B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7133-9824-F347-B361-58330DFC74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961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B217-3B2F-4F81-9BF7-A049F883E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8E86CF-B81E-417F-A3AA-956F58C2E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CE456-9E51-4DC9-A85B-40E04790C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65F-810F-4BA3-A6ED-B33E867C053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AE9BA-F177-4EC1-9FFB-6146F1172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1F9C1-0989-4D2F-9E2D-42CAA65A2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58BC-FF86-48A5-AFB6-C642A49CC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8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C2BC3-EABF-4148-8946-C13663D0B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AFA43-BC01-4856-9417-F0CA9E87B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0308BE-F666-4172-A4CE-D8D4DD4E2D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CDD4BA-C8D9-4108-9179-8BF359706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65F-810F-4BA3-A6ED-B33E867C053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8578C8-ACBA-4857-A694-3CC947347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E4184-DBEF-483D-B80F-5E84B725F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58BC-FF86-48A5-AFB6-C642A49CC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0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12F6D-D13A-4852-A509-A56200DF3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31658-B1AF-4935-9B86-06B62E45A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B5AA2D-C7F7-4879-9F2E-2200A5C1F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4BA041-B2BF-41C5-9A30-353F70CF6E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6346F3-F7FA-444A-BDDC-870570DF09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416057-F658-4D47-AF77-8B260B1EA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65F-810F-4BA3-A6ED-B33E867C053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98B190-58D6-4328-BCA2-9B7F584E0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9FE50-5892-48C5-B72B-E57E35B1A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58BC-FF86-48A5-AFB6-C642A49CC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47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259E6-AADF-4649-B5E9-B8361FF8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6CF12C-ED60-4F01-8292-4B15BBA30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65F-810F-4BA3-A6ED-B33E867C053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313856-F673-464D-8DAD-E692D2CB6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5411D5-5BB2-4B6E-B9F5-D62E4D754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58BC-FF86-48A5-AFB6-C642A49CC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4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9EDA12-F2D6-446A-AA1E-B807A9BB7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65F-810F-4BA3-A6ED-B33E867C053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4046B8-4DB5-4A94-8A34-749EF830C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63D6C-5747-4213-976A-8E148F43F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58BC-FF86-48A5-AFB6-C642A49CC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3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D941F-592B-426A-8C8F-D321BDE30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38C66-FC8F-40F8-9B7D-120624D4F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50BD37-5E4A-4C81-98E6-915FC690E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8E3A6-DEEC-4110-AD10-F3822B4DC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65F-810F-4BA3-A6ED-B33E867C053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4BBBBD-77D4-4CF1-826B-334133D3A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1700D2-C85C-4890-B988-1E11B0467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58BC-FF86-48A5-AFB6-C642A49CC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3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8CA6C-5337-4863-8E61-E122F0209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F98AC4-A03A-4795-89C9-2D8BEEAFAD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5D7FDA-CD1E-4714-8ECD-7B36ABBC3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A02C42-275A-4AB4-BD33-1EF3DAF89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E65F-810F-4BA3-A6ED-B33E867C053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347E4-3B09-4ED8-9352-2D807F973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54D501-B6D0-40B3-9CF2-7D320B3CE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B58BC-FF86-48A5-AFB6-C642A49CC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26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540341-BA86-423D-BEC1-294518F8F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A970D-DA13-4A75-A926-F9F7F034D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8D53F-C888-4C7D-9303-258FE705C3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4E65F-810F-4BA3-A6ED-B33E867C053B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EB676-18CC-44BD-A2E3-D9302E6DD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F32CB-C779-402F-9777-9252260B13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B58BC-FF86-48A5-AFB6-C642A49CC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56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15752-1CE0-41BB-AE03-709F25ED63A5}" type="datetime1">
              <a:rPr lang="en-US" smtClean="0"/>
              <a:t>3/13/2019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34918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C7133-9824-F347-B361-58330DFC74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879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F7273500-876E-469E-B385-0E24DE4011F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08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5E2496BB-0CDA-480A-8277-E5F1FC09C74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235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0187DB37-2204-48C4-A1B0-2DDACE20E8F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006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E7BA6CD6-6AE8-4BD9-9600-FB41041B1D8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403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ED5ADABB-129A-45C4-8E78-3F3D8CCA9EF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287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58971E8F-C3E9-4FAD-9F1E-4DD4BCD6603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12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75" y="1"/>
            <a:ext cx="12211876" cy="6877071"/>
          </a:xfrm>
          <a:prstGeom prst="rect">
            <a:avLst/>
          </a:prstGeom>
          <a:solidFill>
            <a:srgbClr val="1C194B">
              <a:alpha val="99000"/>
            </a:srgbClr>
          </a:solidFill>
        </p:spPr>
      </p:pic>
      <p:pic>
        <p:nvPicPr>
          <p:cNvPr id="4" name="Picture 3" descr="RAB_White_SMALL_Transparen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97" y="6385645"/>
            <a:ext cx="1216897" cy="33734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6FC6EA5-7F95-4BAA-AD7D-4FEC90303284}"/>
              </a:ext>
            </a:extLst>
          </p:cNvPr>
          <p:cNvSpPr txBox="1"/>
          <p:nvPr/>
        </p:nvSpPr>
        <p:spPr>
          <a:xfrm>
            <a:off x="446207" y="561386"/>
            <a:ext cx="10674612" cy="737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867" b="0" i="0" u="none" strike="noStrike" kern="1200" cap="none" spc="-200" normalizeH="0" baseline="0" noProof="0" dirty="0">
                <a:ln>
                  <a:noFill/>
                </a:ln>
                <a:solidFill>
                  <a:srgbClr val="1F1B56"/>
                </a:solidFill>
                <a:effectLst/>
                <a:uLnTx/>
                <a:uFillTx/>
                <a:latin typeface="Roboto Condensed Bold"/>
                <a:ea typeface="+mn-ea"/>
                <a:cs typeface="Roboto Condensed Bold"/>
              </a:rPr>
              <a:t>RADIO’S WEB TRAFFIC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EE9221E-EA67-45AC-A6B3-6745CEAB2404}"/>
              </a:ext>
            </a:extLst>
          </p:cNvPr>
          <p:cNvSpPr txBox="1"/>
          <p:nvPr/>
        </p:nvSpPr>
        <p:spPr>
          <a:xfrm>
            <a:off x="499981" y="1320897"/>
            <a:ext cx="10491556" cy="387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Light"/>
                <a:ea typeface="+mn-ea"/>
                <a:cs typeface="Open Sans Light"/>
              </a:rPr>
              <a:t>Influence by Daypart – Legal Services and Attorneys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26BB9C76-B244-4306-ACFF-D14E154FE90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50222" y="2181633"/>
          <a:ext cx="10491556" cy="313239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27462">
                  <a:extLst>
                    <a:ext uri="{9D8B030D-6E8A-4147-A177-3AD203B41FA5}">
                      <a16:colId xmlns:a16="http://schemas.microsoft.com/office/drawing/2014/main" val="1372758025"/>
                    </a:ext>
                  </a:extLst>
                </a:gridCol>
                <a:gridCol w="224038">
                  <a:extLst>
                    <a:ext uri="{9D8B030D-6E8A-4147-A177-3AD203B41FA5}">
                      <a16:colId xmlns:a16="http://schemas.microsoft.com/office/drawing/2014/main" val="706994963"/>
                    </a:ext>
                  </a:extLst>
                </a:gridCol>
                <a:gridCol w="1990898">
                  <a:extLst>
                    <a:ext uri="{9D8B030D-6E8A-4147-A177-3AD203B41FA5}">
                      <a16:colId xmlns:a16="http://schemas.microsoft.com/office/drawing/2014/main" val="560805725"/>
                    </a:ext>
                  </a:extLst>
                </a:gridCol>
                <a:gridCol w="2153176">
                  <a:extLst>
                    <a:ext uri="{9D8B030D-6E8A-4147-A177-3AD203B41FA5}">
                      <a16:colId xmlns:a16="http://schemas.microsoft.com/office/drawing/2014/main" val="2233044959"/>
                    </a:ext>
                  </a:extLst>
                </a:gridCol>
                <a:gridCol w="2047991">
                  <a:extLst>
                    <a:ext uri="{9D8B030D-6E8A-4147-A177-3AD203B41FA5}">
                      <a16:colId xmlns:a16="http://schemas.microsoft.com/office/drawing/2014/main" val="3106788829"/>
                    </a:ext>
                  </a:extLst>
                </a:gridCol>
                <a:gridCol w="2047991">
                  <a:extLst>
                    <a:ext uri="{9D8B030D-6E8A-4147-A177-3AD203B41FA5}">
                      <a16:colId xmlns:a16="http://schemas.microsoft.com/office/drawing/2014/main" val="2949022540"/>
                    </a:ext>
                  </a:extLst>
                </a:gridCol>
              </a:tblGrid>
              <a:tr h="1216902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rgbClr val="1F1B56"/>
                          </a:solidFill>
                        </a:rPr>
                        <a:t>Midday</a:t>
                      </a:r>
                    </a:p>
                  </a:txBody>
                  <a:tcPr marL="121920" marR="12192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1F1B56"/>
                          </a:solidFill>
                        </a:rPr>
                        <a:t>Afternoon</a:t>
                      </a:r>
                    </a:p>
                  </a:txBody>
                  <a:tcPr marL="121920" marR="12192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1F1B56"/>
                          </a:solidFill>
                        </a:rPr>
                        <a:t>Morning</a:t>
                      </a:r>
                    </a:p>
                  </a:txBody>
                  <a:tcPr marL="121920" marR="12192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1F1B56"/>
                          </a:solidFill>
                        </a:rPr>
                        <a:t>Evening</a:t>
                      </a:r>
                    </a:p>
                  </a:txBody>
                  <a:tcPr marL="121920" marR="12192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1F1B56"/>
                          </a:solidFill>
                        </a:rPr>
                        <a:t>Overnight</a:t>
                      </a:r>
                    </a:p>
                  </a:txBody>
                  <a:tcPr marL="121920" marR="12192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818715"/>
                  </a:ext>
                </a:extLst>
              </a:tr>
              <a:tr h="4957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solidFill>
                            <a:srgbClr val="1F1B56"/>
                          </a:solidFill>
                        </a:rPr>
                        <a:t> 10AM-3PM</a:t>
                      </a:r>
                    </a:p>
                  </a:txBody>
                  <a:tcPr marL="121920" marR="12192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>
                          <a:solidFill>
                            <a:srgbClr val="1F1B56"/>
                          </a:solidFill>
                        </a:rPr>
                        <a:t>3PM-7PM</a:t>
                      </a:r>
                    </a:p>
                  </a:txBody>
                  <a:tcPr marL="121920" marR="12192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>
                          <a:solidFill>
                            <a:srgbClr val="1F1B56"/>
                          </a:solidFill>
                        </a:rPr>
                        <a:t>6AM-10AM</a:t>
                      </a:r>
                    </a:p>
                  </a:txBody>
                  <a:tcPr marL="121920" marR="12192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>
                          <a:solidFill>
                            <a:srgbClr val="1F1B56"/>
                          </a:solidFill>
                        </a:rPr>
                        <a:t>7PM-12M</a:t>
                      </a:r>
                    </a:p>
                  </a:txBody>
                  <a:tcPr marL="121920" marR="12192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>
                          <a:solidFill>
                            <a:srgbClr val="1F1B56"/>
                          </a:solidFill>
                        </a:rPr>
                        <a:t>12M-6AM</a:t>
                      </a:r>
                    </a:p>
                  </a:txBody>
                  <a:tcPr marL="121920" marR="121920" marT="60960" marB="609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603723"/>
                  </a:ext>
                </a:extLst>
              </a:tr>
              <a:tr h="141971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Highest 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new site visitors 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Second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highest number of new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site visitors</a:t>
                      </a:r>
                    </a:p>
                    <a:p>
                      <a:pPr algn="ctr"/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 marT="60960" marB="6096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1F1B5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Drove 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nearly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as many new site users  as 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Afternoon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Open Sans Bold"/>
                          <a:ea typeface="+mn-ea"/>
                          <a:cs typeface="+mn-cs"/>
                        </a:rPr>
                        <a:t>Delivered </a:t>
                      </a:r>
                    </a:p>
                    <a:p>
                      <a:pPr algn="ctr"/>
                      <a:r>
                        <a:rPr lang="en-US" sz="2000" b="1" kern="1200" dirty="0">
                          <a:solidFill>
                            <a:schemeClr val="bg1"/>
                          </a:solidFill>
                          <a:latin typeface="Open Sans Bold"/>
                          <a:ea typeface="+mn-ea"/>
                          <a:cs typeface="+mn-cs"/>
                        </a:rPr>
                        <a:t>77% </a:t>
                      </a:r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Open Sans Bold"/>
                          <a:ea typeface="+mn-ea"/>
                          <a:cs typeface="+mn-cs"/>
                        </a:rPr>
                        <a:t>of </a:t>
                      </a:r>
                      <a:r>
                        <a:rPr lang="en-US" sz="2000" b="1" kern="1200" dirty="0">
                          <a:solidFill>
                            <a:schemeClr val="bg1"/>
                          </a:solidFill>
                          <a:latin typeface="Open Sans Bold"/>
                          <a:ea typeface="+mn-ea"/>
                          <a:cs typeface="+mn-cs"/>
                        </a:rPr>
                        <a:t>Morning 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Open Sans Bold"/>
                          <a:ea typeface="+mn-ea"/>
                          <a:cs typeface="+mn-cs"/>
                        </a:rPr>
                        <a:t>Delivered </a:t>
                      </a:r>
                    </a:p>
                    <a:p>
                      <a:pPr algn="ctr"/>
                      <a:r>
                        <a:rPr lang="en-US" sz="2000" b="1" kern="1200" dirty="0">
                          <a:solidFill>
                            <a:schemeClr val="bg1"/>
                          </a:solidFill>
                          <a:latin typeface="Open Sans Bold"/>
                          <a:ea typeface="+mn-ea"/>
                          <a:cs typeface="+mn-cs"/>
                        </a:rPr>
                        <a:t>6k</a:t>
                      </a:r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Open Sans Bold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Open Sans Bold"/>
                          <a:ea typeface="+mn-ea"/>
                          <a:cs typeface="+mn-cs"/>
                        </a:rPr>
                        <a:t>new users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529779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C21937A8-880D-49AE-A112-6593CE2A857D}"/>
              </a:ext>
            </a:extLst>
          </p:cNvPr>
          <p:cNvSpPr txBox="1"/>
          <p:nvPr/>
        </p:nvSpPr>
        <p:spPr>
          <a:xfrm>
            <a:off x="475545" y="5414521"/>
            <a:ext cx="11221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Insight: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While Midday drove the highest number of users, overnight also drove search</a:t>
            </a: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A115B49-2FA0-48B2-B560-5E462588DED1}"/>
              </a:ext>
            </a:extLst>
          </p:cNvPr>
          <p:cNvSpPr txBox="1"/>
          <p:nvPr/>
        </p:nvSpPr>
        <p:spPr>
          <a:xfrm>
            <a:off x="3487414" y="6370249"/>
            <a:ext cx="5217173" cy="283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1F1B56"/>
                </a:solidFill>
                <a:effectLst/>
                <a:uLnTx/>
                <a:uFillTx/>
                <a:latin typeface="Open Sans Light"/>
                <a:ea typeface="+mn-ea"/>
                <a:cs typeface="Open Sans Light"/>
              </a:rPr>
              <a:t>Source: NumericOwl Legal Services and Attorneys January 2018-December 2018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7C0B8E-4A2D-45F0-9145-B03DA46F0FB7}"/>
              </a:ext>
            </a:extLst>
          </p:cNvPr>
          <p:cNvSpPr txBox="1"/>
          <p:nvPr/>
        </p:nvSpPr>
        <p:spPr>
          <a:xfrm>
            <a:off x="10443340" y="6406044"/>
            <a:ext cx="1372941" cy="295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67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 Light"/>
                <a:ea typeface="+mn-ea"/>
                <a:cs typeface="Open Sans Light"/>
              </a:rPr>
              <a:t>AnalyticOwl</a:t>
            </a:r>
          </a:p>
        </p:txBody>
      </p:sp>
      <p:pic>
        <p:nvPicPr>
          <p:cNvPr id="22" name="Picture 21" descr="Layer 62.png">
            <a:extLst>
              <a:ext uri="{FF2B5EF4-FFF2-40B4-BE49-F238E27FC236}">
                <a16:creationId xmlns:a16="http://schemas.microsoft.com/office/drawing/2014/main" id="{DFD8251C-2187-44C4-B8EA-6651518665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7564" y="6299355"/>
            <a:ext cx="605777" cy="499872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934CF3-E1E0-49F0-9D47-047A536B7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EC7133-9824-F347-B361-58330DFC7480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2705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5EA3889D-FC23-4798-A3C7-C2789768BA9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506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79</Words>
  <Application>Microsoft Office PowerPoint</Application>
  <PresentationFormat>Widescreen</PresentationFormat>
  <Paragraphs>27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Open Sans Bold</vt:lpstr>
      <vt:lpstr>Open Sans Light</vt:lpstr>
      <vt:lpstr>Roboto Condensed Bold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Malave, Annette</dc:creator>
  <cp:lastModifiedBy>Malave, Annette</cp:lastModifiedBy>
  <cp:revision>2</cp:revision>
  <dcterms:created xsi:type="dcterms:W3CDTF">2019-03-13T18:58:24Z</dcterms:created>
  <dcterms:modified xsi:type="dcterms:W3CDTF">2019-03-13T19:11:55Z</dcterms:modified>
</cp:coreProperties>
</file>